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1" r:id="rId1"/>
  </p:sldMasterIdLst>
  <p:handoutMasterIdLst>
    <p:handoutMasterId r:id="rId10"/>
  </p:handoutMasterIdLst>
  <p:sldIdLst>
    <p:sldId id="256" r:id="rId2"/>
    <p:sldId id="257" r:id="rId3"/>
    <p:sldId id="263" r:id="rId4"/>
    <p:sldId id="262" r:id="rId5"/>
    <p:sldId id="258" r:id="rId6"/>
    <p:sldId id="259" r:id="rId7"/>
    <p:sldId id="260" r:id="rId8"/>
    <p:sldId id="261" r:id="rId9"/>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1" d="100"/>
          <a:sy n="71" d="100"/>
        </p:scale>
        <p:origin x="-71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481162C1-27FB-F040-B973-78790288A077}" type="datetimeFigureOut">
              <a:rPr lang="en-US" smtClean="0"/>
              <a:pPr/>
              <a:t>4/10/2013</a:t>
            </a:fld>
            <a:endParaRPr lang="en-US"/>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3B970E09-2E89-8840-8265-CD4D4C90E1B0}" type="slidenum">
              <a:rPr lang="en-US" smtClean="0"/>
              <a:pPr/>
              <a:t>‹#›</a:t>
            </a:fld>
            <a:endParaRPr lang="en-US"/>
          </a:p>
        </p:txBody>
      </p:sp>
    </p:spTree>
    <p:extLst>
      <p:ext uri="{BB962C8B-B14F-4D97-AF65-F5344CB8AC3E}">
        <p14:creationId xmlns:p14="http://schemas.microsoft.com/office/powerpoint/2010/main" val="426012500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7FB6703-E137-5341-AD62-B9FD96800801}" type="datetimeFigureOut">
              <a:rPr lang="en-US" smtClean="0"/>
              <a:pPr/>
              <a:t>4/10/2013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361A3BC-1721-41A9-A28E-3ABDE20B2BF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FB6703-E137-5341-AD62-B9FD96800801}" type="datetimeFigureOut">
              <a:rPr lang="en-US" smtClean="0"/>
              <a:pPr/>
              <a:t>4/10/2013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947C6E4-BBFB-BD4A-8C0B-ADB1300AA4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FB6703-E137-5341-AD62-B9FD96800801}" type="datetimeFigureOut">
              <a:rPr lang="en-US" smtClean="0"/>
              <a:pPr/>
              <a:t>4/10/2013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947C6E4-BBFB-BD4A-8C0B-ADB1300AA4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FB6703-E137-5341-AD62-B9FD96800801}" type="datetimeFigureOut">
              <a:rPr lang="en-US" smtClean="0"/>
              <a:pPr/>
              <a:t>4/10/2013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947C6E4-BBFB-BD4A-8C0B-ADB1300AA45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7FB6703-E137-5341-AD62-B9FD96800801}" type="datetimeFigureOut">
              <a:rPr lang="en-US" smtClean="0"/>
              <a:pPr/>
              <a:t>4/10/2013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361A3BC-1721-41A9-A28E-3ABDE20B2BF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7FB6703-E137-5341-AD62-B9FD96800801}" type="datetimeFigureOut">
              <a:rPr lang="en-US" smtClean="0"/>
              <a:pPr/>
              <a:t>4/10/2013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947C6E4-BBFB-BD4A-8C0B-ADB1300AA45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7FB6703-E137-5341-AD62-B9FD96800801}" type="datetimeFigureOut">
              <a:rPr lang="en-US" smtClean="0"/>
              <a:pPr/>
              <a:t>4/10/2013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947C6E4-BBFB-BD4A-8C0B-ADB1300AA45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7FB6703-E137-5341-AD62-B9FD96800801}" type="datetimeFigureOut">
              <a:rPr lang="en-US" smtClean="0"/>
              <a:pPr/>
              <a:t>4/10/2013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947C6E4-BBFB-BD4A-8C0B-ADB1300AA45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7FB6703-E137-5341-AD62-B9FD96800801}" type="datetimeFigureOut">
              <a:rPr lang="en-US" smtClean="0"/>
              <a:pPr/>
              <a:t>4/10/2013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947C6E4-BBFB-BD4A-8C0B-ADB1300AA4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7FB6703-E137-5341-AD62-B9FD96800801}" type="datetimeFigureOut">
              <a:rPr lang="en-US" smtClean="0"/>
              <a:pPr/>
              <a:t>4/10/2013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947C6E4-BBFB-BD4A-8C0B-ADB1300AA45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7FB6703-E137-5341-AD62-B9FD96800801}" type="datetimeFigureOut">
              <a:rPr lang="en-US" smtClean="0"/>
              <a:pPr/>
              <a:t>4/10/2013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947C6E4-BBFB-BD4A-8C0B-ADB1300AA45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7FB6703-E137-5341-AD62-B9FD96800801}" type="datetimeFigureOut">
              <a:rPr lang="en-US" smtClean="0"/>
              <a:pPr/>
              <a:t>4/10/2013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947C6E4-BBFB-BD4A-8C0B-ADB1300AA4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32" r:id="rId1"/>
    <p:sldLayoutId id="2147483933" r:id="rId2"/>
    <p:sldLayoutId id="2147483934" r:id="rId3"/>
    <p:sldLayoutId id="2147483935" r:id="rId4"/>
    <p:sldLayoutId id="2147483936" r:id="rId5"/>
    <p:sldLayoutId id="2147483937" r:id="rId6"/>
    <p:sldLayoutId id="2147483938" r:id="rId7"/>
    <p:sldLayoutId id="2147483939" r:id="rId8"/>
    <p:sldLayoutId id="2147483940" r:id="rId9"/>
    <p:sldLayoutId id="2147483941" r:id="rId10"/>
    <p:sldLayoutId id="2147483942"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751609" y="457200"/>
            <a:ext cx="8001000" cy="5749636"/>
          </a:xfrm>
        </p:spPr>
        <p:txBody>
          <a:bodyPr>
            <a:normAutofit/>
          </a:bodyPr>
          <a:lstStyle/>
          <a:p>
            <a:pPr algn="l"/>
            <a:r>
              <a:rPr lang="en-US" sz="3200" dirty="0" smtClean="0"/>
              <a:t>“In the word question, there is a beautiful word – </a:t>
            </a:r>
            <a:r>
              <a:rPr lang="en-US" sz="3200" u="sng" dirty="0" smtClean="0"/>
              <a:t>quest</a:t>
            </a:r>
            <a:r>
              <a:rPr lang="en-US" sz="3200" dirty="0" smtClean="0"/>
              <a:t>. I love that word. We are all partners in a quest. The essential questions have no answers. You are my question, and I am yours – and then there is dialogue. The moment we have answers, there is no dialogue. Questions unite people.”</a:t>
            </a:r>
            <a:br>
              <a:rPr lang="en-US" sz="3200" dirty="0" smtClean="0"/>
            </a:br>
            <a:r>
              <a:rPr lang="en-US" sz="3200" dirty="0" smtClean="0"/>
              <a:t/>
            </a:r>
            <a:br>
              <a:rPr lang="en-US" sz="3200" dirty="0" smtClean="0"/>
            </a:br>
            <a:r>
              <a:rPr lang="en-US" sz="4400" dirty="0" smtClean="0"/>
              <a:t/>
            </a:r>
            <a:br>
              <a:rPr lang="en-US" sz="4400" dirty="0" smtClean="0"/>
            </a:br>
            <a:r>
              <a:rPr lang="en-US" sz="2400" dirty="0" smtClean="0">
                <a:solidFill>
                  <a:schemeClr val="bg1"/>
                </a:solidFill>
              </a:rPr>
              <a:t>--</a:t>
            </a:r>
            <a:r>
              <a:rPr lang="en-US" sz="2400" dirty="0" err="1" smtClean="0">
                <a:solidFill>
                  <a:schemeClr val="bg1"/>
                </a:solidFill>
              </a:rPr>
              <a:t>Elie</a:t>
            </a:r>
            <a:r>
              <a:rPr lang="en-US" sz="2400" dirty="0" smtClean="0">
                <a:solidFill>
                  <a:schemeClr val="bg1"/>
                </a:solidFill>
              </a:rPr>
              <a:t> Wiesel</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571500" y="1163782"/>
            <a:ext cx="8001000" cy="5209309"/>
          </a:xfrm>
        </p:spPr>
        <p:txBody>
          <a:bodyPr>
            <a:normAutofit fontScale="90000"/>
          </a:bodyPr>
          <a:lstStyle/>
          <a:p>
            <a:pPr lvl="0" algn="ctr"/>
            <a:r>
              <a:rPr lang="en-US" sz="4000" dirty="0" smtClean="0"/>
              <a:t>“The Talmud says that we were given two ears but only one tongue to teach us that we should listen twice as much as we speak. The key to all good human relations is in listening.”</a:t>
            </a: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t>
            </a:r>
            <a:r>
              <a:rPr lang="en-US" sz="2400" dirty="0" smtClean="0">
                <a:solidFill>
                  <a:schemeClr val="bg1"/>
                </a:solidFill>
              </a:rPr>
              <a:t>Rabbi Phillip J. Bentley, Temple </a:t>
            </a:r>
            <a:r>
              <a:rPr lang="en-US" sz="2400" dirty="0" err="1" smtClean="0">
                <a:solidFill>
                  <a:schemeClr val="bg1"/>
                </a:solidFill>
              </a:rPr>
              <a:t>Sholom</a:t>
            </a:r>
            <a:r>
              <a:rPr lang="en-US" sz="2400" dirty="0" smtClean="0">
                <a:solidFill>
                  <a:schemeClr val="bg1"/>
                </a:solidFill>
              </a:rPr>
              <a:t>, Floral Park, NY</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71500" y="1454727"/>
            <a:ext cx="8001000" cy="3386667"/>
          </a:xfrm>
        </p:spPr>
        <p:txBody>
          <a:bodyPr>
            <a:noAutofit/>
          </a:bodyPr>
          <a:lstStyle/>
          <a:p>
            <a:pPr algn="ctr"/>
            <a:r>
              <a:rPr lang="en-US" sz="4400" dirty="0" smtClean="0">
                <a:effectLst/>
              </a:rPr>
              <a:t>Culture refers to the learned values, beliefs, norms, and way of life that influence an individual’s thinking, decisions and actions in certain ways.</a:t>
            </a:r>
            <a:endParaRPr lang="en-US" sz="4400" dirty="0">
              <a:effectLst/>
            </a:endParaRPr>
          </a:p>
        </p:txBody>
      </p:sp>
      <p:sp>
        <p:nvSpPr>
          <p:cNvPr id="5" name="Subtitle 4"/>
          <p:cNvSpPr>
            <a:spLocks noGrp="1"/>
          </p:cNvSpPr>
          <p:nvPr>
            <p:ph type="subTitle" idx="1"/>
          </p:nvPr>
        </p:nvSpPr>
        <p:spPr>
          <a:xfrm>
            <a:off x="571500" y="5367867"/>
            <a:ext cx="8001000" cy="1219200"/>
          </a:xfrm>
        </p:spPr>
        <p:txBody>
          <a:bodyPr/>
          <a:lstStyle/>
          <a:p>
            <a:endParaRPr lang="en-US" dirty="0" smtClean="0"/>
          </a:p>
          <a:p>
            <a:pPr algn="ctr"/>
            <a:r>
              <a:rPr lang="en-US" dirty="0" smtClean="0">
                <a:solidFill>
                  <a:schemeClr val="bg1"/>
                </a:solidFill>
              </a:rPr>
              <a:t>Adapted from </a:t>
            </a:r>
            <a:r>
              <a:rPr lang="en-US" dirty="0" err="1" smtClean="0">
                <a:solidFill>
                  <a:schemeClr val="bg1"/>
                </a:solidFill>
              </a:rPr>
              <a:t>Leininger</a:t>
            </a:r>
            <a:r>
              <a:rPr lang="en-US" dirty="0" smtClean="0">
                <a:solidFill>
                  <a:schemeClr val="bg1"/>
                </a:solidFill>
              </a:rPr>
              <a:t> (1991)</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304801" y="304800"/>
            <a:ext cx="8517466" cy="4322618"/>
          </a:xfrm>
        </p:spPr>
        <p:txBody>
          <a:bodyPr>
            <a:noAutofit/>
          </a:bodyPr>
          <a:lstStyle/>
          <a:p>
            <a:pPr algn="l"/>
            <a:r>
              <a:rPr lang="en-US" sz="3200" dirty="0" smtClean="0">
                <a:effectLst/>
              </a:rPr>
              <a:t>To care for someone, </a:t>
            </a:r>
            <a:br>
              <a:rPr lang="en-US" sz="3200" dirty="0" smtClean="0">
                <a:effectLst/>
              </a:rPr>
            </a:br>
            <a:r>
              <a:rPr lang="en-US" sz="3200" dirty="0" smtClean="0">
                <a:effectLst/>
              </a:rPr>
              <a:t>		I must know who I am.</a:t>
            </a:r>
            <a:br>
              <a:rPr lang="en-US" sz="3200" dirty="0" smtClean="0">
                <a:effectLst/>
              </a:rPr>
            </a:br>
            <a:r>
              <a:rPr lang="en-US" sz="3200" dirty="0" smtClean="0">
                <a:effectLst/>
              </a:rPr>
              <a:t>To care for someone, </a:t>
            </a:r>
            <a:br>
              <a:rPr lang="en-US" sz="3200" dirty="0" smtClean="0">
                <a:effectLst/>
              </a:rPr>
            </a:br>
            <a:r>
              <a:rPr lang="en-US" sz="3200" dirty="0" smtClean="0">
                <a:effectLst/>
              </a:rPr>
              <a:t>		I must know who the other is.</a:t>
            </a:r>
            <a:br>
              <a:rPr lang="en-US" sz="3200" dirty="0" smtClean="0">
                <a:effectLst/>
              </a:rPr>
            </a:br>
            <a:r>
              <a:rPr lang="en-US" sz="3200" dirty="0" smtClean="0">
                <a:effectLst/>
              </a:rPr>
              <a:t>To care for someone, </a:t>
            </a:r>
            <a:br>
              <a:rPr lang="en-US" sz="3200" dirty="0" smtClean="0">
                <a:effectLst/>
              </a:rPr>
            </a:br>
            <a:r>
              <a:rPr lang="en-US" sz="3200" dirty="0" smtClean="0">
                <a:effectLst/>
              </a:rPr>
              <a:t>		I must be able to bridge the gap 		between myself and the other.</a:t>
            </a:r>
            <a:endParaRPr lang="en-US" sz="3200" dirty="0">
              <a:effectLst/>
            </a:endParaRPr>
          </a:p>
        </p:txBody>
      </p:sp>
      <p:sp>
        <p:nvSpPr>
          <p:cNvPr id="7" name="Subtitle 6"/>
          <p:cNvSpPr>
            <a:spLocks noGrp="1"/>
          </p:cNvSpPr>
          <p:nvPr>
            <p:ph type="subTitle" idx="1"/>
          </p:nvPr>
        </p:nvSpPr>
        <p:spPr>
          <a:xfrm>
            <a:off x="571500" y="5029200"/>
            <a:ext cx="8001000" cy="1219200"/>
          </a:xfrm>
        </p:spPr>
        <p:txBody>
          <a:bodyPr>
            <a:normAutofit fontScale="92500" lnSpcReduction="20000"/>
          </a:bodyPr>
          <a:lstStyle/>
          <a:p>
            <a:endParaRPr lang="en-US" dirty="0" smtClean="0"/>
          </a:p>
          <a:p>
            <a:endParaRPr lang="en-US" dirty="0" smtClean="0"/>
          </a:p>
          <a:p>
            <a:pPr algn="ctr"/>
            <a:r>
              <a:rPr lang="en-US" dirty="0" smtClean="0">
                <a:solidFill>
                  <a:schemeClr val="bg1"/>
                </a:solidFill>
              </a:rPr>
              <a:t>Jean Watson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571500" y="526473"/>
            <a:ext cx="8001000" cy="5929745"/>
          </a:xfrm>
        </p:spPr>
        <p:txBody>
          <a:bodyPr>
            <a:noAutofit/>
          </a:bodyPr>
          <a:lstStyle/>
          <a:p>
            <a:pPr algn="ctr"/>
            <a:r>
              <a:rPr lang="en-US" sz="3600" dirty="0" smtClean="0">
                <a:effectLst/>
              </a:rPr>
              <a:t>“People don’t get along because they fear each other. People fear each other because they don’t know each other. They don’t know each other because they have not properly communicated with each other.”</a:t>
            </a:r>
            <a:br>
              <a:rPr lang="en-US" sz="3600" dirty="0" smtClean="0">
                <a:effectLst/>
              </a:rPr>
            </a:br>
            <a:r>
              <a:rPr lang="en-US" sz="3600" dirty="0" smtClean="0">
                <a:effectLst/>
              </a:rPr>
              <a:t/>
            </a:r>
            <a:br>
              <a:rPr lang="en-US" sz="3600" dirty="0" smtClean="0">
                <a:effectLst/>
              </a:rPr>
            </a:br>
            <a:r>
              <a:rPr lang="en-US" sz="3600" dirty="0" smtClean="0">
                <a:effectLst/>
              </a:rPr>
              <a:t/>
            </a:r>
            <a:br>
              <a:rPr lang="en-US" sz="3600" dirty="0" smtClean="0">
                <a:effectLst/>
              </a:rPr>
            </a:br>
            <a:r>
              <a:rPr lang="en-US" sz="2800" dirty="0" smtClean="0">
                <a:solidFill>
                  <a:schemeClr val="bg1"/>
                </a:solidFill>
                <a:effectLst/>
              </a:rPr>
              <a:t>--Dr. Martin Luther King, Jr.</a:t>
            </a:r>
            <a:endParaRPr lang="en-US" sz="2800" dirty="0">
              <a:solidFill>
                <a:schemeClr val="bg1"/>
              </a:solidFill>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571500" y="1387060"/>
            <a:ext cx="8001000" cy="4974794"/>
          </a:xfrm>
        </p:spPr>
        <p:txBody>
          <a:bodyPr>
            <a:normAutofit fontScale="90000"/>
          </a:bodyPr>
          <a:lstStyle/>
          <a:p>
            <a:pPr algn="ctr"/>
            <a:r>
              <a:rPr lang="en-US" sz="5400" dirty="0" smtClean="0"/>
              <a:t>“We do not see the lens through which we look.”</a:t>
            </a:r>
            <a:br>
              <a:rPr lang="en-US" sz="54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solidFill>
                  <a:schemeClr val="bg1"/>
                </a:solidFill>
              </a:rPr>
              <a:t>--Ruth Fulton Benedict</a:t>
            </a:r>
            <a:endParaRPr lang="en-US" sz="32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571500" y="1387060"/>
            <a:ext cx="8001000" cy="4974794"/>
          </a:xfrm>
        </p:spPr>
        <p:txBody>
          <a:bodyPr/>
          <a:lstStyle/>
          <a:p>
            <a:r>
              <a:rPr lang="en-US" sz="5400" dirty="0" smtClean="0"/>
              <a:t>“You must be the change you wish to see in the world.”</a:t>
            </a: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2800" dirty="0" smtClean="0">
                <a:solidFill>
                  <a:schemeClr val="bg1"/>
                </a:solidFill>
              </a:rPr>
              <a:t>--Mahatma Gandhi</a:t>
            </a:r>
            <a:endParaRPr lang="en-US" sz="28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Everyone has a culture.</a:t>
            </a:r>
          </a:p>
          <a:p>
            <a:r>
              <a:rPr lang="en-US" dirty="0" smtClean="0"/>
              <a:t>Culture is individual.</a:t>
            </a:r>
          </a:p>
          <a:p>
            <a:r>
              <a:rPr lang="en-US" dirty="0" smtClean="0"/>
              <a:t>Our individual culture is influenced by many factors, such as gender, race, nationality, language, religious beliefs, ethnicity, shared experience, sexual orientation, and heritage.  </a:t>
            </a:r>
          </a:p>
          <a:p>
            <a:r>
              <a:rPr lang="en-US" dirty="0" smtClean="0"/>
              <a:t>Culture is dynamic.  The extent to which particular factors influence a person will vary.</a:t>
            </a:r>
          </a:p>
          <a:p>
            <a:r>
              <a:rPr lang="en-US" dirty="0" smtClean="0"/>
              <a:t>Describe four factors that influence your individual and unique culture. Write ONE factor on </a:t>
            </a:r>
            <a:r>
              <a:rPr lang="en-US" smtClean="0"/>
              <a:t>each </a:t>
            </a:r>
            <a:r>
              <a:rPr lang="en-US" smtClean="0"/>
              <a:t>square.  </a:t>
            </a:r>
            <a:endParaRPr lang="en-US" dirty="0" smtClean="0"/>
          </a:p>
          <a:p>
            <a:endParaRPr lang="en-US" dirty="0"/>
          </a:p>
        </p:txBody>
      </p:sp>
      <p:sp>
        <p:nvSpPr>
          <p:cNvPr id="2" name="Title 1"/>
          <p:cNvSpPr>
            <a:spLocks noGrp="1"/>
          </p:cNvSpPr>
          <p:nvPr>
            <p:ph type="title"/>
          </p:nvPr>
        </p:nvSpPr>
        <p:spPr/>
        <p:txBody>
          <a:bodyPr>
            <a:noAutofit/>
          </a:bodyPr>
          <a:lstStyle/>
          <a:p>
            <a:pPr algn="ctr"/>
            <a:r>
              <a:rPr lang="en-US" sz="7200" dirty="0" smtClean="0">
                <a:effectLst/>
              </a:rPr>
              <a:t>Who am I?</a:t>
            </a:r>
            <a:endParaRPr lang="en-US" sz="7200" dirty="0">
              <a:effectLs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415</TotalTime>
  <Words>288</Words>
  <Application>Microsoft Office PowerPoint</Application>
  <PresentationFormat>On-screen Show (4:3)</PresentationFormat>
  <Paragraphs>18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“In the word question, there is a beautiful word – quest. I love that word. We are all partners in a quest. The essential questions have no answers. You are my question, and I am yours – and then there is dialogue. The moment we have answers, there is no dialogue. Questions unite people.”   --Elie Wiesel</vt:lpstr>
      <vt:lpstr>“The Talmud says that we were given two ears but only one tongue to teach us that we should listen twice as much as we speak. The key to all good human relations is in listening.”     Rabbi Phillip J. Bentley, Temple Sholom, Floral Park, NY</vt:lpstr>
      <vt:lpstr>Culture refers to the learned values, beliefs, norms, and way of life that influence an individual’s thinking, decisions and actions in certain ways.</vt:lpstr>
      <vt:lpstr>To care for someone,    I must know who I am. To care for someone,    I must know who the other is. To care for someone,    I must be able to bridge the gap   between myself and the other.</vt:lpstr>
      <vt:lpstr>“People don’t get along because they fear each other. People fear each other because they don’t know each other. They don’t know each other because they have not properly communicated with each other.”   --Dr. Martin Luther King, Jr.</vt:lpstr>
      <vt:lpstr>“We do not see the lens through which we look.”     --Ruth Fulton Benedict</vt:lpstr>
      <vt:lpstr>“You must be the change you wish to see in the world.”     --Mahatma Gandhi</vt:lpstr>
      <vt:lpstr>Who am 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word question, there is a beautiful word – quest. I love that word. We are all partners in a quest. The essential questions have no answers. You are my question, and I am yours – and then there is dialogue. The moment we have answers, there is no dialogue. Questions unite people.”  --Elie Wiesel</dc:title>
  <dc:creator>Sarah Cloud</dc:creator>
  <cp:lastModifiedBy>Cloud, Sarah</cp:lastModifiedBy>
  <cp:revision>14</cp:revision>
  <cp:lastPrinted>2013-02-28T17:59:29Z</cp:lastPrinted>
  <dcterms:created xsi:type="dcterms:W3CDTF">2011-12-04T13:20:25Z</dcterms:created>
  <dcterms:modified xsi:type="dcterms:W3CDTF">2013-04-10T19:18:40Z</dcterms:modified>
</cp:coreProperties>
</file>