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diagrams/colors1.xml" ContentType="application/vnd.openxmlformats-officedocument.drawingml.diagramColors+xml"/>
  <Override PartName="/ppt/diagrams/layout1.xml" ContentType="application/vnd.openxmlformats-officedocument.drawingml.diagramLayout+xml"/>
  <Override PartName="/ppt/diagrams/drawing1.xml" ContentType="application/vnd.ms-office.drawingml.diagramDrawing+xml"/>
  <Override PartName="/ppt/diagrams/quickStyle1.xml" ContentType="application/vnd.openxmlformats-officedocument.drawingml.diagram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84" r:id="rId2"/>
    <p:sldId id="287" r:id="rId3"/>
    <p:sldId id="288" r:id="rId4"/>
    <p:sldId id="258" r:id="rId5"/>
    <p:sldId id="269" r:id="rId6"/>
    <p:sldId id="285" r:id="rId7"/>
    <p:sldId id="286" r:id="rId8"/>
    <p:sldId id="279" r:id="rId9"/>
    <p:sldId id="263" r:id="rId10"/>
    <p:sldId id="265" r:id="rId11"/>
    <p:sldId id="266" r:id="rId12"/>
    <p:sldId id="267" r:id="rId13"/>
    <p:sldId id="283" r:id="rId14"/>
    <p:sldId id="268" r:id="rId15"/>
    <p:sldId id="271" r:id="rId16"/>
    <p:sldId id="289" r:id="rId17"/>
    <p:sldId id="272" r:id="rId18"/>
    <p:sldId id="278" r:id="rId19"/>
    <p:sldId id="273" r:id="rId20"/>
    <p:sldId id="274" r:id="rId21"/>
    <p:sldId id="275" r:id="rId22"/>
    <p:sldId id="276" r:id="rId23"/>
    <p:sldId id="27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A013EA-4B03-91F7-D4D9-9B5A763EF0DB}" v="10" dt="2024-07-15T15:14:52.024"/>
    <p1510:client id="{C09E0D11-BE38-1FA2-AC77-A0C3FB15F855}" v="72" dt="2024-07-16T18:46:29.5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2" autoAdjust="0"/>
    <p:restoredTop sz="94660"/>
  </p:normalViewPr>
  <p:slideViewPr>
    <p:cSldViewPr snapToGrid="0">
      <p:cViewPr varScale="1">
        <p:scale>
          <a:sx n="83" d="100"/>
          <a:sy n="83" d="100"/>
        </p:scale>
        <p:origin x="39" y="1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6FFF9C-5570-4C88-86CE-72EC5710287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2C4239D-BB52-4E75-B4D3-17E62F8C9BDA}">
      <dgm:prSet/>
      <dgm:spPr/>
      <dgm:t>
        <a:bodyPr/>
        <a:lstStyle/>
        <a:p>
          <a:r>
            <a:rPr lang="en-US" b="0" i="0"/>
            <a:t>What is a purpose statement?</a:t>
          </a:r>
          <a:endParaRPr lang="en-US"/>
        </a:p>
      </dgm:t>
    </dgm:pt>
    <dgm:pt modelId="{2F14088B-D7CC-4C13-9406-9A89C32CAD33}" type="parTrans" cxnId="{7FB64272-1474-4726-BF89-D8976FC8392E}">
      <dgm:prSet/>
      <dgm:spPr/>
      <dgm:t>
        <a:bodyPr/>
        <a:lstStyle/>
        <a:p>
          <a:endParaRPr lang="en-US"/>
        </a:p>
      </dgm:t>
    </dgm:pt>
    <dgm:pt modelId="{6B6441FF-799C-43A3-9982-D30228E7D76F}" type="sibTrans" cxnId="{7FB64272-1474-4726-BF89-D8976FC8392E}">
      <dgm:prSet/>
      <dgm:spPr/>
      <dgm:t>
        <a:bodyPr/>
        <a:lstStyle/>
        <a:p>
          <a:endParaRPr lang="en-US"/>
        </a:p>
      </dgm:t>
    </dgm:pt>
    <dgm:pt modelId="{62E4AA8F-A1EE-4E3C-89A9-4604A3094832}">
      <dgm:prSet/>
      <dgm:spPr>
        <a:solidFill>
          <a:schemeClr val="accent1">
            <a:lumMod val="40000"/>
            <a:lumOff val="60000"/>
          </a:schemeClr>
        </a:solidFill>
      </dgm:spPr>
      <dgm:t>
        <a:bodyPr/>
        <a:lstStyle/>
        <a:p>
          <a:r>
            <a:rPr lang="en-US" b="0" i="0" dirty="0">
              <a:solidFill>
                <a:schemeClr val="tx1"/>
              </a:solidFill>
            </a:rPr>
            <a:t>Declarative statement that summarizes a papers main goal or goals. ~Mini-Outline​</a:t>
          </a:r>
          <a:endParaRPr lang="en-US" dirty="0">
            <a:solidFill>
              <a:schemeClr val="tx1"/>
            </a:solidFill>
          </a:endParaRPr>
        </a:p>
      </dgm:t>
    </dgm:pt>
    <dgm:pt modelId="{9FE9DAD3-713A-447E-A0CA-E61C2470CC1A}" type="parTrans" cxnId="{EAA2AE67-375A-4B03-A665-5D5CFFAA7DE1}">
      <dgm:prSet/>
      <dgm:spPr/>
      <dgm:t>
        <a:bodyPr/>
        <a:lstStyle/>
        <a:p>
          <a:endParaRPr lang="en-US"/>
        </a:p>
      </dgm:t>
    </dgm:pt>
    <dgm:pt modelId="{617DC86C-DB0E-4D75-B813-B413E482AE6D}" type="sibTrans" cxnId="{EAA2AE67-375A-4B03-A665-5D5CFFAA7DE1}">
      <dgm:prSet/>
      <dgm:spPr/>
      <dgm:t>
        <a:bodyPr/>
        <a:lstStyle/>
        <a:p>
          <a:endParaRPr lang="en-US"/>
        </a:p>
      </dgm:t>
    </dgm:pt>
    <dgm:pt modelId="{8CE8BBBB-2B0F-4A5E-955C-78A9BC540E89}">
      <dgm:prSet/>
      <dgm:spPr>
        <a:solidFill>
          <a:schemeClr val="accent1">
            <a:lumMod val="40000"/>
            <a:lumOff val="60000"/>
          </a:schemeClr>
        </a:solidFill>
      </dgm:spPr>
      <dgm:t>
        <a:bodyPr/>
        <a:lstStyle/>
        <a:p>
          <a:r>
            <a:rPr lang="en-US" b="0" i="0" dirty="0">
              <a:solidFill>
                <a:schemeClr val="tx1"/>
              </a:solidFill>
            </a:rPr>
            <a:t>Serves as an introduction to the resultant paper- tells the reader what they can expect by reading on​ but does not explain arguments or provide conclusive statements</a:t>
          </a:r>
          <a:endParaRPr lang="en-US" dirty="0">
            <a:solidFill>
              <a:schemeClr val="tx1"/>
            </a:solidFill>
          </a:endParaRPr>
        </a:p>
      </dgm:t>
    </dgm:pt>
    <dgm:pt modelId="{6E652504-2DC5-4203-A06C-2F572D95B1D1}" type="parTrans" cxnId="{8D7FEFF8-15E8-4DB1-BAD8-B18A8FD89538}">
      <dgm:prSet/>
      <dgm:spPr/>
      <dgm:t>
        <a:bodyPr/>
        <a:lstStyle/>
        <a:p>
          <a:endParaRPr lang="en-US"/>
        </a:p>
      </dgm:t>
    </dgm:pt>
    <dgm:pt modelId="{3EEF9F0C-35FE-4E3F-AC9F-3F54A3D8D4B5}" type="sibTrans" cxnId="{8D7FEFF8-15E8-4DB1-BAD8-B18A8FD89538}">
      <dgm:prSet/>
      <dgm:spPr/>
      <dgm:t>
        <a:bodyPr/>
        <a:lstStyle/>
        <a:p>
          <a:endParaRPr lang="en-US"/>
        </a:p>
      </dgm:t>
    </dgm:pt>
    <dgm:pt modelId="{D32B9B33-C188-40EA-928F-66A0A8338587}">
      <dgm:prSet/>
      <dgm:spPr>
        <a:solidFill>
          <a:schemeClr val="accent1">
            <a:lumMod val="40000"/>
            <a:lumOff val="60000"/>
          </a:schemeClr>
        </a:solidFill>
      </dgm:spPr>
      <dgm:t>
        <a:bodyPr/>
        <a:lstStyle/>
        <a:p>
          <a:r>
            <a:rPr lang="en-US" b="0" i="0" dirty="0">
              <a:solidFill>
                <a:schemeClr val="tx1"/>
              </a:solidFill>
            </a:rPr>
            <a:t>Usually at the end of the introduction​</a:t>
          </a:r>
          <a:endParaRPr lang="en-US" dirty="0">
            <a:solidFill>
              <a:schemeClr val="tx1"/>
            </a:solidFill>
          </a:endParaRPr>
        </a:p>
      </dgm:t>
    </dgm:pt>
    <dgm:pt modelId="{10A785CA-24D1-495A-AA18-3DD05AD84A7E}" type="parTrans" cxnId="{66BEB7E5-829A-4AA5-9E7D-CC18E6C413AC}">
      <dgm:prSet/>
      <dgm:spPr/>
      <dgm:t>
        <a:bodyPr/>
        <a:lstStyle/>
        <a:p>
          <a:endParaRPr lang="en-US"/>
        </a:p>
      </dgm:t>
    </dgm:pt>
    <dgm:pt modelId="{3655D473-9893-4A9B-B7E7-56DD28BCC49F}" type="sibTrans" cxnId="{66BEB7E5-829A-4AA5-9E7D-CC18E6C413AC}">
      <dgm:prSet/>
      <dgm:spPr/>
      <dgm:t>
        <a:bodyPr/>
        <a:lstStyle/>
        <a:p>
          <a:endParaRPr lang="en-US"/>
        </a:p>
      </dgm:t>
    </dgm:pt>
    <dgm:pt modelId="{C7B08867-1C1B-46F1-88E9-7820E6310FCC}">
      <dgm:prSet/>
      <dgm:spPr>
        <a:solidFill>
          <a:schemeClr val="accent1">
            <a:lumMod val="40000"/>
            <a:lumOff val="60000"/>
          </a:schemeClr>
        </a:solidFill>
      </dgm:spPr>
      <dgm:t>
        <a:bodyPr/>
        <a:lstStyle/>
        <a:p>
          <a:r>
            <a:rPr lang="en-US" b="0" i="0">
              <a:solidFill>
                <a:schemeClr val="tx1"/>
              </a:solidFill>
            </a:rPr>
            <a:t>Required element for comparison paper</a:t>
          </a:r>
          <a:endParaRPr lang="en-US">
            <a:solidFill>
              <a:schemeClr val="tx1"/>
            </a:solidFill>
          </a:endParaRPr>
        </a:p>
      </dgm:t>
    </dgm:pt>
    <dgm:pt modelId="{77031637-5EE0-47E2-BC84-7F6696F89FEB}" type="parTrans" cxnId="{0579DD26-2886-4D7A-8153-14D3CB5EB953}">
      <dgm:prSet/>
      <dgm:spPr/>
      <dgm:t>
        <a:bodyPr/>
        <a:lstStyle/>
        <a:p>
          <a:endParaRPr lang="en-US"/>
        </a:p>
      </dgm:t>
    </dgm:pt>
    <dgm:pt modelId="{4CCD4ED9-1420-4FCF-AB1F-8E2E2DC60B3F}" type="sibTrans" cxnId="{0579DD26-2886-4D7A-8153-14D3CB5EB953}">
      <dgm:prSet/>
      <dgm:spPr/>
      <dgm:t>
        <a:bodyPr/>
        <a:lstStyle/>
        <a:p>
          <a:endParaRPr lang="en-US"/>
        </a:p>
      </dgm:t>
    </dgm:pt>
    <dgm:pt modelId="{1FE6587A-C778-4CDD-B9C1-DF680405CEF2}">
      <dgm:prSet/>
      <dgm:spPr/>
      <dgm:t>
        <a:bodyPr/>
        <a:lstStyle/>
        <a:p>
          <a:r>
            <a:rPr lang="en-US"/>
            <a:t>Examples: </a:t>
          </a:r>
        </a:p>
      </dgm:t>
    </dgm:pt>
    <dgm:pt modelId="{1EAB6021-7E2D-449B-BAAB-22CD6E4D8AC5}" type="parTrans" cxnId="{36B4BCEA-5380-4452-82F1-4A6A31E2653C}">
      <dgm:prSet/>
      <dgm:spPr/>
      <dgm:t>
        <a:bodyPr/>
        <a:lstStyle/>
        <a:p>
          <a:endParaRPr lang="en-US"/>
        </a:p>
      </dgm:t>
    </dgm:pt>
    <dgm:pt modelId="{E71067B6-E8FF-4C15-9C9A-9EC507456489}" type="sibTrans" cxnId="{36B4BCEA-5380-4452-82F1-4A6A31E2653C}">
      <dgm:prSet/>
      <dgm:spPr/>
      <dgm:t>
        <a:bodyPr/>
        <a:lstStyle/>
        <a:p>
          <a:endParaRPr lang="en-US"/>
        </a:p>
      </dgm:t>
    </dgm:pt>
    <dgm:pt modelId="{B4E58F8E-F0DC-4E1A-94E4-0564E0097B54}">
      <dgm:prSet/>
      <dgm:spPr>
        <a:solidFill>
          <a:schemeClr val="accent1">
            <a:lumMod val="40000"/>
            <a:lumOff val="60000"/>
          </a:schemeClr>
        </a:solidFill>
      </dgm:spPr>
      <dgm:t>
        <a:bodyPr/>
        <a:lstStyle/>
        <a:p>
          <a:r>
            <a:rPr lang="en-US" b="0" i="0" dirty="0">
              <a:solidFill>
                <a:schemeClr val="tx1"/>
              </a:solidFill>
            </a:rPr>
            <a:t>The purpose of this paper is to compare federal and state medical cannabis laws in the United States and Canada and to analyze how these laws impact safe use, public education, and access to medical cannabis. ​</a:t>
          </a:r>
          <a:endParaRPr lang="en-US" dirty="0">
            <a:solidFill>
              <a:schemeClr val="tx1"/>
            </a:solidFill>
          </a:endParaRPr>
        </a:p>
      </dgm:t>
    </dgm:pt>
    <dgm:pt modelId="{F6271ECE-9D4C-4575-B386-5BEF687F6D9D}" type="parTrans" cxnId="{560F3CD2-5851-419E-A9CE-33F15557AC04}">
      <dgm:prSet/>
      <dgm:spPr/>
      <dgm:t>
        <a:bodyPr/>
        <a:lstStyle/>
        <a:p>
          <a:endParaRPr lang="en-US"/>
        </a:p>
      </dgm:t>
    </dgm:pt>
    <dgm:pt modelId="{164E96A2-27D2-47AE-9826-991C66FCB4C4}" type="sibTrans" cxnId="{560F3CD2-5851-419E-A9CE-33F15557AC04}">
      <dgm:prSet/>
      <dgm:spPr/>
      <dgm:t>
        <a:bodyPr/>
        <a:lstStyle/>
        <a:p>
          <a:endParaRPr lang="en-US"/>
        </a:p>
      </dgm:t>
    </dgm:pt>
    <dgm:pt modelId="{C4318670-8E50-4F59-8B88-3EC779357197}">
      <dgm:prSet/>
      <dgm:spPr>
        <a:solidFill>
          <a:schemeClr val="accent1">
            <a:lumMod val="40000"/>
            <a:lumOff val="60000"/>
          </a:schemeClr>
        </a:solidFill>
      </dgm:spPr>
      <dgm:t>
        <a:bodyPr/>
        <a:lstStyle/>
        <a:p>
          <a:r>
            <a:rPr lang="en-US" b="0" i="0">
              <a:solidFill>
                <a:schemeClr val="tx1"/>
              </a:solidFill>
            </a:rPr>
            <a:t>The purpose of this paper is to compare the prevalence of measles in the United States and Nigeria, identify contributing factors, and discuss the outcomes of implemented interventions.​</a:t>
          </a:r>
          <a:endParaRPr lang="en-US">
            <a:solidFill>
              <a:schemeClr val="tx1"/>
            </a:solidFill>
          </a:endParaRPr>
        </a:p>
      </dgm:t>
    </dgm:pt>
    <dgm:pt modelId="{D506F7B1-277D-4C5D-B4EC-1AEAB39F8A99}" type="parTrans" cxnId="{3070BC92-0C94-425F-971A-4CF62DE4887A}">
      <dgm:prSet/>
      <dgm:spPr/>
      <dgm:t>
        <a:bodyPr/>
        <a:lstStyle/>
        <a:p>
          <a:endParaRPr lang="en-US"/>
        </a:p>
      </dgm:t>
    </dgm:pt>
    <dgm:pt modelId="{C3A38D1D-FB34-48F2-9E4F-5773F50D61FF}" type="sibTrans" cxnId="{3070BC92-0C94-425F-971A-4CF62DE4887A}">
      <dgm:prSet/>
      <dgm:spPr/>
      <dgm:t>
        <a:bodyPr/>
        <a:lstStyle/>
        <a:p>
          <a:endParaRPr lang="en-US"/>
        </a:p>
      </dgm:t>
    </dgm:pt>
    <dgm:pt modelId="{DCA8B597-1E8D-4783-B1D8-2A797C714107}">
      <dgm:prSet/>
      <dgm:spPr>
        <a:solidFill>
          <a:schemeClr val="accent1">
            <a:lumMod val="40000"/>
            <a:lumOff val="60000"/>
          </a:schemeClr>
        </a:solidFill>
      </dgm:spPr>
      <dgm:t>
        <a:bodyPr/>
        <a:lstStyle/>
        <a:p>
          <a:r>
            <a:rPr lang="en-US" b="0" i="0">
              <a:solidFill>
                <a:schemeClr val="tx1"/>
              </a:solidFill>
            </a:rPr>
            <a:t>The purpose of this paper is to examine the Philippines and U.S. interventions for malnutrition and how these interventions impact population health.​</a:t>
          </a:r>
          <a:endParaRPr lang="en-US">
            <a:solidFill>
              <a:schemeClr val="tx1"/>
            </a:solidFill>
          </a:endParaRPr>
        </a:p>
      </dgm:t>
    </dgm:pt>
    <dgm:pt modelId="{3BF7EE0E-ABDC-4861-BFB2-0962C6A5356E}" type="parTrans" cxnId="{D4AA342D-53F8-4BAA-8CEE-D1C59175E83E}">
      <dgm:prSet/>
      <dgm:spPr/>
      <dgm:t>
        <a:bodyPr/>
        <a:lstStyle/>
        <a:p>
          <a:endParaRPr lang="en-US"/>
        </a:p>
      </dgm:t>
    </dgm:pt>
    <dgm:pt modelId="{A79E4647-C5BB-436B-8F57-721F50457582}" type="sibTrans" cxnId="{D4AA342D-53F8-4BAA-8CEE-D1C59175E83E}">
      <dgm:prSet/>
      <dgm:spPr/>
      <dgm:t>
        <a:bodyPr/>
        <a:lstStyle/>
        <a:p>
          <a:endParaRPr lang="en-US"/>
        </a:p>
      </dgm:t>
    </dgm:pt>
    <dgm:pt modelId="{DD252804-9FDE-4934-B3B1-6A4915BA6A7E}">
      <dgm:prSet/>
      <dgm:spPr>
        <a:solidFill>
          <a:schemeClr val="accent1">
            <a:lumMod val="40000"/>
            <a:lumOff val="60000"/>
          </a:schemeClr>
        </a:solidFill>
      </dgm:spPr>
      <dgm:t>
        <a:bodyPr/>
        <a:lstStyle/>
        <a:p>
          <a:r>
            <a:rPr lang="en-US" b="0" i="0">
              <a:solidFill>
                <a:schemeClr val="tx1"/>
              </a:solidFill>
            </a:rPr>
            <a:t>The purpose of this paper is to characterize and compare access and effectiveness of LGBTQ+-specific sex education in the US and Denmark in the context of health and intervening social forces.​</a:t>
          </a:r>
          <a:endParaRPr lang="en-US">
            <a:solidFill>
              <a:schemeClr val="tx1"/>
            </a:solidFill>
          </a:endParaRPr>
        </a:p>
      </dgm:t>
    </dgm:pt>
    <dgm:pt modelId="{93A11FFE-E028-497F-9972-75B78A3C5711}" type="parTrans" cxnId="{A51E1BC9-859B-48F1-9960-F21520F170CD}">
      <dgm:prSet/>
      <dgm:spPr/>
      <dgm:t>
        <a:bodyPr/>
        <a:lstStyle/>
        <a:p>
          <a:endParaRPr lang="en-US"/>
        </a:p>
      </dgm:t>
    </dgm:pt>
    <dgm:pt modelId="{873B5925-1095-41DE-B692-DA94E9CE05BF}" type="sibTrans" cxnId="{A51E1BC9-859B-48F1-9960-F21520F170CD}">
      <dgm:prSet/>
      <dgm:spPr/>
      <dgm:t>
        <a:bodyPr/>
        <a:lstStyle/>
        <a:p>
          <a:endParaRPr lang="en-US"/>
        </a:p>
      </dgm:t>
    </dgm:pt>
    <dgm:pt modelId="{E16262B1-EBBD-42E9-87C4-88184646E745}" type="pres">
      <dgm:prSet presAssocID="{F66FFF9C-5570-4C88-86CE-72EC57102873}" presName="diagram" presStyleCnt="0">
        <dgm:presLayoutVars>
          <dgm:dir/>
          <dgm:resizeHandles val="exact"/>
        </dgm:presLayoutVars>
      </dgm:prSet>
      <dgm:spPr/>
    </dgm:pt>
    <dgm:pt modelId="{AF7D858A-E80B-4B6F-AD54-7D2B48EB7E03}" type="pres">
      <dgm:prSet presAssocID="{F2C4239D-BB52-4E75-B4D3-17E62F8C9BDA}" presName="node" presStyleLbl="node1" presStyleIdx="0" presStyleCnt="10">
        <dgm:presLayoutVars>
          <dgm:bulletEnabled val="1"/>
        </dgm:presLayoutVars>
      </dgm:prSet>
      <dgm:spPr/>
    </dgm:pt>
    <dgm:pt modelId="{58D1847D-3696-4277-A8CC-F6426B5C24EC}" type="pres">
      <dgm:prSet presAssocID="{6B6441FF-799C-43A3-9982-D30228E7D76F}" presName="sibTrans" presStyleCnt="0"/>
      <dgm:spPr/>
    </dgm:pt>
    <dgm:pt modelId="{BA29EBBF-00E4-4B3D-A530-14957B4A3AAE}" type="pres">
      <dgm:prSet presAssocID="{62E4AA8F-A1EE-4E3C-89A9-4604A3094832}" presName="node" presStyleLbl="node1" presStyleIdx="1" presStyleCnt="10">
        <dgm:presLayoutVars>
          <dgm:bulletEnabled val="1"/>
        </dgm:presLayoutVars>
      </dgm:prSet>
      <dgm:spPr/>
    </dgm:pt>
    <dgm:pt modelId="{63DAEA35-4366-4E58-BCEF-CC82CD37FF7D}" type="pres">
      <dgm:prSet presAssocID="{617DC86C-DB0E-4D75-B813-B413E482AE6D}" presName="sibTrans" presStyleCnt="0"/>
      <dgm:spPr/>
    </dgm:pt>
    <dgm:pt modelId="{6753FC81-CD76-49E6-9BF5-2DBB54189D8C}" type="pres">
      <dgm:prSet presAssocID="{8CE8BBBB-2B0F-4A5E-955C-78A9BC540E89}" presName="node" presStyleLbl="node1" presStyleIdx="2" presStyleCnt="10" custLinFactNeighborY="4025">
        <dgm:presLayoutVars>
          <dgm:bulletEnabled val="1"/>
        </dgm:presLayoutVars>
      </dgm:prSet>
      <dgm:spPr/>
    </dgm:pt>
    <dgm:pt modelId="{ADC7452F-FE28-47B0-A48F-F02803D1F343}" type="pres">
      <dgm:prSet presAssocID="{3EEF9F0C-35FE-4E3F-AC9F-3F54A3D8D4B5}" presName="sibTrans" presStyleCnt="0"/>
      <dgm:spPr/>
    </dgm:pt>
    <dgm:pt modelId="{E320C725-9569-4585-B994-1E8D8C3A11F1}" type="pres">
      <dgm:prSet presAssocID="{D32B9B33-C188-40EA-928F-66A0A8338587}" presName="node" presStyleLbl="node1" presStyleIdx="3" presStyleCnt="10" custLinFactNeighborY="4025">
        <dgm:presLayoutVars>
          <dgm:bulletEnabled val="1"/>
        </dgm:presLayoutVars>
      </dgm:prSet>
      <dgm:spPr/>
    </dgm:pt>
    <dgm:pt modelId="{28D48A01-FB0F-455F-8A96-3193A760FB21}" type="pres">
      <dgm:prSet presAssocID="{3655D473-9893-4A9B-B7E7-56DD28BCC49F}" presName="sibTrans" presStyleCnt="0"/>
      <dgm:spPr/>
    </dgm:pt>
    <dgm:pt modelId="{61167A17-49CE-4D95-BED5-64A676E332AD}" type="pres">
      <dgm:prSet presAssocID="{C7B08867-1C1B-46F1-88E9-7820E6310FCC}" presName="node" presStyleLbl="node1" presStyleIdx="4" presStyleCnt="10" custLinFactNeighborY="4025">
        <dgm:presLayoutVars>
          <dgm:bulletEnabled val="1"/>
        </dgm:presLayoutVars>
      </dgm:prSet>
      <dgm:spPr/>
    </dgm:pt>
    <dgm:pt modelId="{CD730A63-8ABE-4D53-AE48-CB955A134483}" type="pres">
      <dgm:prSet presAssocID="{4CCD4ED9-1420-4FCF-AB1F-8E2E2DC60B3F}" presName="sibTrans" presStyleCnt="0"/>
      <dgm:spPr/>
    </dgm:pt>
    <dgm:pt modelId="{9D2508B8-281D-430A-87D8-ABFEDF7619F9}" type="pres">
      <dgm:prSet presAssocID="{1FE6587A-C778-4CDD-B9C1-DF680405CEF2}" presName="node" presStyleLbl="node1" presStyleIdx="5" presStyleCnt="10">
        <dgm:presLayoutVars>
          <dgm:bulletEnabled val="1"/>
        </dgm:presLayoutVars>
      </dgm:prSet>
      <dgm:spPr/>
    </dgm:pt>
    <dgm:pt modelId="{AD96904F-6E7B-4FF0-8D68-DCD6C8D5BEB9}" type="pres">
      <dgm:prSet presAssocID="{E71067B6-E8FF-4C15-9C9A-9EC507456489}" presName="sibTrans" presStyleCnt="0"/>
      <dgm:spPr/>
    </dgm:pt>
    <dgm:pt modelId="{F4A22847-341D-4189-AA37-19A00CA5B55D}" type="pres">
      <dgm:prSet presAssocID="{B4E58F8E-F0DC-4E1A-94E4-0564E0097B54}" presName="node" presStyleLbl="node1" presStyleIdx="6" presStyleCnt="10">
        <dgm:presLayoutVars>
          <dgm:bulletEnabled val="1"/>
        </dgm:presLayoutVars>
      </dgm:prSet>
      <dgm:spPr/>
    </dgm:pt>
    <dgm:pt modelId="{9D776288-3A19-45AF-9569-FA9F6DB1401B}" type="pres">
      <dgm:prSet presAssocID="{164E96A2-27D2-47AE-9826-991C66FCB4C4}" presName="sibTrans" presStyleCnt="0"/>
      <dgm:spPr/>
    </dgm:pt>
    <dgm:pt modelId="{DDF0C4AC-5ECF-490B-8183-FD72E991E8EF}" type="pres">
      <dgm:prSet presAssocID="{C4318670-8E50-4F59-8B88-3EC779357197}" presName="node" presStyleLbl="node1" presStyleIdx="7" presStyleCnt="10">
        <dgm:presLayoutVars>
          <dgm:bulletEnabled val="1"/>
        </dgm:presLayoutVars>
      </dgm:prSet>
      <dgm:spPr/>
    </dgm:pt>
    <dgm:pt modelId="{7CD626F5-DDA7-49E3-AA3C-238C8222AE0F}" type="pres">
      <dgm:prSet presAssocID="{C3A38D1D-FB34-48F2-9E4F-5773F50D61FF}" presName="sibTrans" presStyleCnt="0"/>
      <dgm:spPr/>
    </dgm:pt>
    <dgm:pt modelId="{34DBCC7A-6642-4AA3-BFB1-9669F4E897A8}" type="pres">
      <dgm:prSet presAssocID="{DCA8B597-1E8D-4783-B1D8-2A797C714107}" presName="node" presStyleLbl="node1" presStyleIdx="8" presStyleCnt="10" custLinFactNeighborY="4025">
        <dgm:presLayoutVars>
          <dgm:bulletEnabled val="1"/>
        </dgm:presLayoutVars>
      </dgm:prSet>
      <dgm:spPr/>
    </dgm:pt>
    <dgm:pt modelId="{08791480-FEEA-4400-BD00-2B310C5DF31A}" type="pres">
      <dgm:prSet presAssocID="{A79E4647-C5BB-436B-8F57-721F50457582}" presName="sibTrans" presStyleCnt="0"/>
      <dgm:spPr/>
    </dgm:pt>
    <dgm:pt modelId="{E57D1E6E-8FA1-4702-8771-9BC2AEADD1DA}" type="pres">
      <dgm:prSet presAssocID="{DD252804-9FDE-4934-B3B1-6A4915BA6A7E}" presName="node" presStyleLbl="node1" presStyleIdx="9" presStyleCnt="10" custLinFactNeighborY="4025">
        <dgm:presLayoutVars>
          <dgm:bulletEnabled val="1"/>
        </dgm:presLayoutVars>
      </dgm:prSet>
      <dgm:spPr/>
    </dgm:pt>
  </dgm:ptLst>
  <dgm:cxnLst>
    <dgm:cxn modelId="{156C2908-7D61-41EB-B19F-7618301B5F38}" type="presOf" srcId="{D32B9B33-C188-40EA-928F-66A0A8338587}" destId="{E320C725-9569-4585-B994-1E8D8C3A11F1}" srcOrd="0" destOrd="0" presId="urn:microsoft.com/office/officeart/2005/8/layout/default"/>
    <dgm:cxn modelId="{714E5621-1218-4F82-89B2-702C22B33E32}" type="presOf" srcId="{DCA8B597-1E8D-4783-B1D8-2A797C714107}" destId="{34DBCC7A-6642-4AA3-BFB1-9669F4E897A8}" srcOrd="0" destOrd="0" presId="urn:microsoft.com/office/officeart/2005/8/layout/default"/>
    <dgm:cxn modelId="{C572A526-869C-44DD-8BE3-0C5ACEFAC923}" type="presOf" srcId="{F66FFF9C-5570-4C88-86CE-72EC57102873}" destId="{E16262B1-EBBD-42E9-87C4-88184646E745}" srcOrd="0" destOrd="0" presId="urn:microsoft.com/office/officeart/2005/8/layout/default"/>
    <dgm:cxn modelId="{0579DD26-2886-4D7A-8153-14D3CB5EB953}" srcId="{F66FFF9C-5570-4C88-86CE-72EC57102873}" destId="{C7B08867-1C1B-46F1-88E9-7820E6310FCC}" srcOrd="4" destOrd="0" parTransId="{77031637-5EE0-47E2-BC84-7F6696F89FEB}" sibTransId="{4CCD4ED9-1420-4FCF-AB1F-8E2E2DC60B3F}"/>
    <dgm:cxn modelId="{D4AA342D-53F8-4BAA-8CEE-D1C59175E83E}" srcId="{F66FFF9C-5570-4C88-86CE-72EC57102873}" destId="{DCA8B597-1E8D-4783-B1D8-2A797C714107}" srcOrd="8" destOrd="0" parTransId="{3BF7EE0E-ABDC-4861-BFB2-0962C6A5356E}" sibTransId="{A79E4647-C5BB-436B-8F57-721F50457582}"/>
    <dgm:cxn modelId="{42C47038-B969-4800-9C84-780DB1521E1E}" type="presOf" srcId="{F2C4239D-BB52-4E75-B4D3-17E62F8C9BDA}" destId="{AF7D858A-E80B-4B6F-AD54-7D2B48EB7E03}" srcOrd="0" destOrd="0" presId="urn:microsoft.com/office/officeart/2005/8/layout/default"/>
    <dgm:cxn modelId="{EAA2AE67-375A-4B03-A665-5D5CFFAA7DE1}" srcId="{F66FFF9C-5570-4C88-86CE-72EC57102873}" destId="{62E4AA8F-A1EE-4E3C-89A9-4604A3094832}" srcOrd="1" destOrd="0" parTransId="{9FE9DAD3-713A-447E-A0CA-E61C2470CC1A}" sibTransId="{617DC86C-DB0E-4D75-B813-B413E482AE6D}"/>
    <dgm:cxn modelId="{7FB64272-1474-4726-BF89-D8976FC8392E}" srcId="{F66FFF9C-5570-4C88-86CE-72EC57102873}" destId="{F2C4239D-BB52-4E75-B4D3-17E62F8C9BDA}" srcOrd="0" destOrd="0" parTransId="{2F14088B-D7CC-4C13-9406-9A89C32CAD33}" sibTransId="{6B6441FF-799C-43A3-9982-D30228E7D76F}"/>
    <dgm:cxn modelId="{4DA55886-8A47-4119-8C46-C45A9DBE624B}" type="presOf" srcId="{C4318670-8E50-4F59-8B88-3EC779357197}" destId="{DDF0C4AC-5ECF-490B-8183-FD72E991E8EF}" srcOrd="0" destOrd="0" presId="urn:microsoft.com/office/officeart/2005/8/layout/default"/>
    <dgm:cxn modelId="{3070BC92-0C94-425F-971A-4CF62DE4887A}" srcId="{F66FFF9C-5570-4C88-86CE-72EC57102873}" destId="{C4318670-8E50-4F59-8B88-3EC779357197}" srcOrd="7" destOrd="0" parTransId="{D506F7B1-277D-4C5D-B4EC-1AEAB39F8A99}" sibTransId="{C3A38D1D-FB34-48F2-9E4F-5773F50D61FF}"/>
    <dgm:cxn modelId="{2FE72E99-B423-4C36-A6B3-A1BF19D8F7C8}" type="presOf" srcId="{8CE8BBBB-2B0F-4A5E-955C-78A9BC540E89}" destId="{6753FC81-CD76-49E6-9BF5-2DBB54189D8C}" srcOrd="0" destOrd="0" presId="urn:microsoft.com/office/officeart/2005/8/layout/default"/>
    <dgm:cxn modelId="{C65C19A4-CF20-4191-BC94-B647ABD55ED1}" type="presOf" srcId="{B4E58F8E-F0DC-4E1A-94E4-0564E0097B54}" destId="{F4A22847-341D-4189-AA37-19A00CA5B55D}" srcOrd="0" destOrd="0" presId="urn:microsoft.com/office/officeart/2005/8/layout/default"/>
    <dgm:cxn modelId="{65654EB0-DAFF-42EF-BB03-9C2F634B8058}" type="presOf" srcId="{DD252804-9FDE-4934-B3B1-6A4915BA6A7E}" destId="{E57D1E6E-8FA1-4702-8771-9BC2AEADD1DA}" srcOrd="0" destOrd="0" presId="urn:microsoft.com/office/officeart/2005/8/layout/default"/>
    <dgm:cxn modelId="{A51E1BC9-859B-48F1-9960-F21520F170CD}" srcId="{F66FFF9C-5570-4C88-86CE-72EC57102873}" destId="{DD252804-9FDE-4934-B3B1-6A4915BA6A7E}" srcOrd="9" destOrd="0" parTransId="{93A11FFE-E028-497F-9972-75B78A3C5711}" sibTransId="{873B5925-1095-41DE-B692-DA94E9CE05BF}"/>
    <dgm:cxn modelId="{560F3CD2-5851-419E-A9CE-33F15557AC04}" srcId="{F66FFF9C-5570-4C88-86CE-72EC57102873}" destId="{B4E58F8E-F0DC-4E1A-94E4-0564E0097B54}" srcOrd="6" destOrd="0" parTransId="{F6271ECE-9D4C-4575-B386-5BEF687F6D9D}" sibTransId="{164E96A2-27D2-47AE-9826-991C66FCB4C4}"/>
    <dgm:cxn modelId="{442F9BE4-5F00-459A-BE2C-7AAD6DA9C5D8}" type="presOf" srcId="{1FE6587A-C778-4CDD-B9C1-DF680405CEF2}" destId="{9D2508B8-281D-430A-87D8-ABFEDF7619F9}" srcOrd="0" destOrd="0" presId="urn:microsoft.com/office/officeart/2005/8/layout/default"/>
    <dgm:cxn modelId="{66BEB7E5-829A-4AA5-9E7D-CC18E6C413AC}" srcId="{F66FFF9C-5570-4C88-86CE-72EC57102873}" destId="{D32B9B33-C188-40EA-928F-66A0A8338587}" srcOrd="3" destOrd="0" parTransId="{10A785CA-24D1-495A-AA18-3DD05AD84A7E}" sibTransId="{3655D473-9893-4A9B-B7E7-56DD28BCC49F}"/>
    <dgm:cxn modelId="{36B4BCEA-5380-4452-82F1-4A6A31E2653C}" srcId="{F66FFF9C-5570-4C88-86CE-72EC57102873}" destId="{1FE6587A-C778-4CDD-B9C1-DF680405CEF2}" srcOrd="5" destOrd="0" parTransId="{1EAB6021-7E2D-449B-BAAB-22CD6E4D8AC5}" sibTransId="{E71067B6-E8FF-4C15-9C9A-9EC507456489}"/>
    <dgm:cxn modelId="{8D7FEFF8-15E8-4DB1-BAD8-B18A8FD89538}" srcId="{F66FFF9C-5570-4C88-86CE-72EC57102873}" destId="{8CE8BBBB-2B0F-4A5E-955C-78A9BC540E89}" srcOrd="2" destOrd="0" parTransId="{6E652504-2DC5-4203-A06C-2F572D95B1D1}" sibTransId="{3EEF9F0C-35FE-4E3F-AC9F-3F54A3D8D4B5}"/>
    <dgm:cxn modelId="{146848F9-406E-45C2-9B2A-6808B42423F6}" type="presOf" srcId="{C7B08867-1C1B-46F1-88E9-7820E6310FCC}" destId="{61167A17-49CE-4D95-BED5-64A676E332AD}" srcOrd="0" destOrd="0" presId="urn:microsoft.com/office/officeart/2005/8/layout/default"/>
    <dgm:cxn modelId="{2B25D8FE-E2FF-4904-9A75-2CE941BD692C}" type="presOf" srcId="{62E4AA8F-A1EE-4E3C-89A9-4604A3094832}" destId="{BA29EBBF-00E4-4B3D-A530-14957B4A3AAE}" srcOrd="0" destOrd="0" presId="urn:microsoft.com/office/officeart/2005/8/layout/default"/>
    <dgm:cxn modelId="{51000B0F-497B-4E07-9BEC-383DC093FCE5}" type="presParOf" srcId="{E16262B1-EBBD-42E9-87C4-88184646E745}" destId="{AF7D858A-E80B-4B6F-AD54-7D2B48EB7E03}" srcOrd="0" destOrd="0" presId="urn:microsoft.com/office/officeart/2005/8/layout/default"/>
    <dgm:cxn modelId="{05D09415-18E1-4FA0-9B62-520D34262CEA}" type="presParOf" srcId="{E16262B1-EBBD-42E9-87C4-88184646E745}" destId="{58D1847D-3696-4277-A8CC-F6426B5C24EC}" srcOrd="1" destOrd="0" presId="urn:microsoft.com/office/officeart/2005/8/layout/default"/>
    <dgm:cxn modelId="{6E1CA8F0-D964-48EE-AB21-6FCD3E2D2644}" type="presParOf" srcId="{E16262B1-EBBD-42E9-87C4-88184646E745}" destId="{BA29EBBF-00E4-4B3D-A530-14957B4A3AAE}" srcOrd="2" destOrd="0" presId="urn:microsoft.com/office/officeart/2005/8/layout/default"/>
    <dgm:cxn modelId="{7EE2DBB8-D68B-4D72-A478-B6391205501C}" type="presParOf" srcId="{E16262B1-EBBD-42E9-87C4-88184646E745}" destId="{63DAEA35-4366-4E58-BCEF-CC82CD37FF7D}" srcOrd="3" destOrd="0" presId="urn:microsoft.com/office/officeart/2005/8/layout/default"/>
    <dgm:cxn modelId="{2CFD1C55-1DE8-48FB-8E82-92FB290BFE6F}" type="presParOf" srcId="{E16262B1-EBBD-42E9-87C4-88184646E745}" destId="{6753FC81-CD76-49E6-9BF5-2DBB54189D8C}" srcOrd="4" destOrd="0" presId="urn:microsoft.com/office/officeart/2005/8/layout/default"/>
    <dgm:cxn modelId="{85EB1981-8D3D-498E-8FA5-100111202D0D}" type="presParOf" srcId="{E16262B1-EBBD-42E9-87C4-88184646E745}" destId="{ADC7452F-FE28-47B0-A48F-F02803D1F343}" srcOrd="5" destOrd="0" presId="urn:microsoft.com/office/officeart/2005/8/layout/default"/>
    <dgm:cxn modelId="{3156EE9A-5F80-4D06-845B-F641E9607ABC}" type="presParOf" srcId="{E16262B1-EBBD-42E9-87C4-88184646E745}" destId="{E320C725-9569-4585-B994-1E8D8C3A11F1}" srcOrd="6" destOrd="0" presId="urn:microsoft.com/office/officeart/2005/8/layout/default"/>
    <dgm:cxn modelId="{2A86CF17-BB6B-4C98-A5F2-38572DC3CB8C}" type="presParOf" srcId="{E16262B1-EBBD-42E9-87C4-88184646E745}" destId="{28D48A01-FB0F-455F-8A96-3193A760FB21}" srcOrd="7" destOrd="0" presId="urn:microsoft.com/office/officeart/2005/8/layout/default"/>
    <dgm:cxn modelId="{8485877A-ECF3-46A4-BD77-39857CC41177}" type="presParOf" srcId="{E16262B1-EBBD-42E9-87C4-88184646E745}" destId="{61167A17-49CE-4D95-BED5-64A676E332AD}" srcOrd="8" destOrd="0" presId="urn:microsoft.com/office/officeart/2005/8/layout/default"/>
    <dgm:cxn modelId="{CA16E1B1-FD3F-4DB2-B748-0C9D2CD55A91}" type="presParOf" srcId="{E16262B1-EBBD-42E9-87C4-88184646E745}" destId="{CD730A63-8ABE-4D53-AE48-CB955A134483}" srcOrd="9" destOrd="0" presId="urn:microsoft.com/office/officeart/2005/8/layout/default"/>
    <dgm:cxn modelId="{F13FA8A6-00C3-4318-A570-57E87CC90395}" type="presParOf" srcId="{E16262B1-EBBD-42E9-87C4-88184646E745}" destId="{9D2508B8-281D-430A-87D8-ABFEDF7619F9}" srcOrd="10" destOrd="0" presId="urn:microsoft.com/office/officeart/2005/8/layout/default"/>
    <dgm:cxn modelId="{1BD942D9-F2B3-4D41-B867-5072DB386E4B}" type="presParOf" srcId="{E16262B1-EBBD-42E9-87C4-88184646E745}" destId="{AD96904F-6E7B-4FF0-8D68-DCD6C8D5BEB9}" srcOrd="11" destOrd="0" presId="urn:microsoft.com/office/officeart/2005/8/layout/default"/>
    <dgm:cxn modelId="{89D9BA26-EC66-4416-94A1-F415E5A1C393}" type="presParOf" srcId="{E16262B1-EBBD-42E9-87C4-88184646E745}" destId="{F4A22847-341D-4189-AA37-19A00CA5B55D}" srcOrd="12" destOrd="0" presId="urn:microsoft.com/office/officeart/2005/8/layout/default"/>
    <dgm:cxn modelId="{5EFF6144-50DB-45C5-B5B8-5AF39C42293C}" type="presParOf" srcId="{E16262B1-EBBD-42E9-87C4-88184646E745}" destId="{9D776288-3A19-45AF-9569-FA9F6DB1401B}" srcOrd="13" destOrd="0" presId="urn:microsoft.com/office/officeart/2005/8/layout/default"/>
    <dgm:cxn modelId="{04C096DD-DD75-470A-9E90-2B67D123AE17}" type="presParOf" srcId="{E16262B1-EBBD-42E9-87C4-88184646E745}" destId="{DDF0C4AC-5ECF-490B-8183-FD72E991E8EF}" srcOrd="14" destOrd="0" presId="urn:microsoft.com/office/officeart/2005/8/layout/default"/>
    <dgm:cxn modelId="{00218144-E465-4D1D-8017-6707C92BF2A6}" type="presParOf" srcId="{E16262B1-EBBD-42E9-87C4-88184646E745}" destId="{7CD626F5-DDA7-49E3-AA3C-238C8222AE0F}" srcOrd="15" destOrd="0" presId="urn:microsoft.com/office/officeart/2005/8/layout/default"/>
    <dgm:cxn modelId="{772FC479-030D-4DF1-8FE5-6696676A5869}" type="presParOf" srcId="{E16262B1-EBBD-42E9-87C4-88184646E745}" destId="{34DBCC7A-6642-4AA3-BFB1-9669F4E897A8}" srcOrd="16" destOrd="0" presId="urn:microsoft.com/office/officeart/2005/8/layout/default"/>
    <dgm:cxn modelId="{12CADFC8-699D-4934-A9F9-1B1829117B20}" type="presParOf" srcId="{E16262B1-EBBD-42E9-87C4-88184646E745}" destId="{08791480-FEEA-4400-BD00-2B310C5DF31A}" srcOrd="17" destOrd="0" presId="urn:microsoft.com/office/officeart/2005/8/layout/default"/>
    <dgm:cxn modelId="{35FE65EE-E74E-4DE3-B687-4E1CB1230C43}" type="presParOf" srcId="{E16262B1-EBBD-42E9-87C4-88184646E745}" destId="{E57D1E6E-8FA1-4702-8771-9BC2AEADD1DA}"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D858A-E80B-4B6F-AD54-7D2B48EB7E03}">
      <dsp:nvSpPr>
        <dsp:cNvPr id="0" name=""/>
        <dsp:cNvSpPr/>
      </dsp:nvSpPr>
      <dsp:spPr>
        <a:xfrm>
          <a:off x="3780" y="625130"/>
          <a:ext cx="2046713" cy="12280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a:t>What is a purpose statement?</a:t>
          </a:r>
          <a:endParaRPr lang="en-US" sz="1000" kern="1200"/>
        </a:p>
      </dsp:txBody>
      <dsp:txXfrm>
        <a:off x="3780" y="625130"/>
        <a:ext cx="2046713" cy="1228027"/>
      </dsp:txXfrm>
    </dsp:sp>
    <dsp:sp modelId="{BA29EBBF-00E4-4B3D-A530-14957B4A3AAE}">
      <dsp:nvSpPr>
        <dsp:cNvPr id="0" name=""/>
        <dsp:cNvSpPr/>
      </dsp:nvSpPr>
      <dsp:spPr>
        <a:xfrm>
          <a:off x="2255164" y="625130"/>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dirty="0">
              <a:solidFill>
                <a:schemeClr val="tx1"/>
              </a:solidFill>
            </a:rPr>
            <a:t>Declarative statement that summarizes a papers main goal or goals. ~Mini-Outline​</a:t>
          </a:r>
          <a:endParaRPr lang="en-US" sz="1000" kern="1200" dirty="0">
            <a:solidFill>
              <a:schemeClr val="tx1"/>
            </a:solidFill>
          </a:endParaRPr>
        </a:p>
      </dsp:txBody>
      <dsp:txXfrm>
        <a:off x="2255164" y="625130"/>
        <a:ext cx="2046713" cy="1228027"/>
      </dsp:txXfrm>
    </dsp:sp>
    <dsp:sp modelId="{6753FC81-CD76-49E6-9BF5-2DBB54189D8C}">
      <dsp:nvSpPr>
        <dsp:cNvPr id="0" name=""/>
        <dsp:cNvSpPr/>
      </dsp:nvSpPr>
      <dsp:spPr>
        <a:xfrm>
          <a:off x="4506548" y="674558"/>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dirty="0">
              <a:solidFill>
                <a:schemeClr val="tx1"/>
              </a:solidFill>
            </a:rPr>
            <a:t>Serves as an introduction to the resultant paper- tells the reader what they can expect by reading on​ but does not explain arguments or provide conclusive statements</a:t>
          </a:r>
          <a:endParaRPr lang="en-US" sz="1000" kern="1200" dirty="0">
            <a:solidFill>
              <a:schemeClr val="tx1"/>
            </a:solidFill>
          </a:endParaRPr>
        </a:p>
      </dsp:txBody>
      <dsp:txXfrm>
        <a:off x="4506548" y="674558"/>
        <a:ext cx="2046713" cy="1228027"/>
      </dsp:txXfrm>
    </dsp:sp>
    <dsp:sp modelId="{E320C725-9569-4585-B994-1E8D8C3A11F1}">
      <dsp:nvSpPr>
        <dsp:cNvPr id="0" name=""/>
        <dsp:cNvSpPr/>
      </dsp:nvSpPr>
      <dsp:spPr>
        <a:xfrm>
          <a:off x="6757933" y="674558"/>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dirty="0">
              <a:solidFill>
                <a:schemeClr val="tx1"/>
              </a:solidFill>
            </a:rPr>
            <a:t>Usually at the end of the introduction​</a:t>
          </a:r>
          <a:endParaRPr lang="en-US" sz="1000" kern="1200" dirty="0">
            <a:solidFill>
              <a:schemeClr val="tx1"/>
            </a:solidFill>
          </a:endParaRPr>
        </a:p>
      </dsp:txBody>
      <dsp:txXfrm>
        <a:off x="6757933" y="674558"/>
        <a:ext cx="2046713" cy="1228027"/>
      </dsp:txXfrm>
    </dsp:sp>
    <dsp:sp modelId="{61167A17-49CE-4D95-BED5-64A676E332AD}">
      <dsp:nvSpPr>
        <dsp:cNvPr id="0" name=""/>
        <dsp:cNvSpPr/>
      </dsp:nvSpPr>
      <dsp:spPr>
        <a:xfrm>
          <a:off x="9009317" y="674558"/>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a:solidFill>
                <a:schemeClr val="tx1"/>
              </a:solidFill>
            </a:rPr>
            <a:t>Required element for comparison paper</a:t>
          </a:r>
          <a:endParaRPr lang="en-US" sz="1000" kern="1200">
            <a:solidFill>
              <a:schemeClr val="tx1"/>
            </a:solidFill>
          </a:endParaRPr>
        </a:p>
      </dsp:txBody>
      <dsp:txXfrm>
        <a:off x="9009317" y="674558"/>
        <a:ext cx="2046713" cy="1228027"/>
      </dsp:txXfrm>
    </dsp:sp>
    <dsp:sp modelId="{9D2508B8-281D-430A-87D8-ABFEDF7619F9}">
      <dsp:nvSpPr>
        <dsp:cNvPr id="0" name=""/>
        <dsp:cNvSpPr/>
      </dsp:nvSpPr>
      <dsp:spPr>
        <a:xfrm>
          <a:off x="3780" y="2057829"/>
          <a:ext cx="2046713" cy="12280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t>Examples: </a:t>
          </a:r>
        </a:p>
      </dsp:txBody>
      <dsp:txXfrm>
        <a:off x="3780" y="2057829"/>
        <a:ext cx="2046713" cy="1228027"/>
      </dsp:txXfrm>
    </dsp:sp>
    <dsp:sp modelId="{F4A22847-341D-4189-AA37-19A00CA5B55D}">
      <dsp:nvSpPr>
        <dsp:cNvPr id="0" name=""/>
        <dsp:cNvSpPr/>
      </dsp:nvSpPr>
      <dsp:spPr>
        <a:xfrm>
          <a:off x="2255164" y="2057829"/>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dirty="0">
              <a:solidFill>
                <a:schemeClr val="tx1"/>
              </a:solidFill>
            </a:rPr>
            <a:t>The purpose of this paper is to compare federal and state medical cannabis laws in the United States and Canada and to analyze how these laws impact safe use, public education, and access to medical cannabis. ​</a:t>
          </a:r>
          <a:endParaRPr lang="en-US" sz="1000" kern="1200" dirty="0">
            <a:solidFill>
              <a:schemeClr val="tx1"/>
            </a:solidFill>
          </a:endParaRPr>
        </a:p>
      </dsp:txBody>
      <dsp:txXfrm>
        <a:off x="2255164" y="2057829"/>
        <a:ext cx="2046713" cy="1228027"/>
      </dsp:txXfrm>
    </dsp:sp>
    <dsp:sp modelId="{DDF0C4AC-5ECF-490B-8183-FD72E991E8EF}">
      <dsp:nvSpPr>
        <dsp:cNvPr id="0" name=""/>
        <dsp:cNvSpPr/>
      </dsp:nvSpPr>
      <dsp:spPr>
        <a:xfrm>
          <a:off x="4506548" y="2057829"/>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a:solidFill>
                <a:schemeClr val="tx1"/>
              </a:solidFill>
            </a:rPr>
            <a:t>The purpose of this paper is to compare the prevalence of measles in the United States and Nigeria, identify contributing factors, and discuss the outcomes of implemented interventions.​</a:t>
          </a:r>
          <a:endParaRPr lang="en-US" sz="1000" kern="1200">
            <a:solidFill>
              <a:schemeClr val="tx1"/>
            </a:solidFill>
          </a:endParaRPr>
        </a:p>
      </dsp:txBody>
      <dsp:txXfrm>
        <a:off x="4506548" y="2057829"/>
        <a:ext cx="2046713" cy="1228027"/>
      </dsp:txXfrm>
    </dsp:sp>
    <dsp:sp modelId="{34DBCC7A-6642-4AA3-BFB1-9669F4E897A8}">
      <dsp:nvSpPr>
        <dsp:cNvPr id="0" name=""/>
        <dsp:cNvSpPr/>
      </dsp:nvSpPr>
      <dsp:spPr>
        <a:xfrm>
          <a:off x="6757933" y="2107257"/>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a:solidFill>
                <a:schemeClr val="tx1"/>
              </a:solidFill>
            </a:rPr>
            <a:t>The purpose of this paper is to examine the Philippines and U.S. interventions for malnutrition and how these interventions impact population health.​</a:t>
          </a:r>
          <a:endParaRPr lang="en-US" sz="1000" kern="1200">
            <a:solidFill>
              <a:schemeClr val="tx1"/>
            </a:solidFill>
          </a:endParaRPr>
        </a:p>
      </dsp:txBody>
      <dsp:txXfrm>
        <a:off x="6757933" y="2107257"/>
        <a:ext cx="2046713" cy="1228027"/>
      </dsp:txXfrm>
    </dsp:sp>
    <dsp:sp modelId="{E57D1E6E-8FA1-4702-8771-9BC2AEADD1DA}">
      <dsp:nvSpPr>
        <dsp:cNvPr id="0" name=""/>
        <dsp:cNvSpPr/>
      </dsp:nvSpPr>
      <dsp:spPr>
        <a:xfrm>
          <a:off x="9009317" y="2107257"/>
          <a:ext cx="2046713" cy="1228027"/>
        </a:xfrm>
        <a:prstGeom prst="rect">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a:solidFill>
                <a:schemeClr val="tx1"/>
              </a:solidFill>
            </a:rPr>
            <a:t>The purpose of this paper is to characterize and compare access and effectiveness of LGBTQ+-specific sex education in the US and Denmark in the context of health and intervening social forces.​</a:t>
          </a:r>
          <a:endParaRPr lang="en-US" sz="1000" kern="1200">
            <a:solidFill>
              <a:schemeClr val="tx1"/>
            </a:solidFill>
          </a:endParaRPr>
        </a:p>
      </dsp:txBody>
      <dsp:txXfrm>
        <a:off x="9009317" y="2107257"/>
        <a:ext cx="2046713" cy="122802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8E5E-745C-407D-B425-C78EBF08DF96}"/>
              </a:ext>
            </a:extLst>
          </p:cNvPr>
          <p:cNvSpPr>
            <a:spLocks noGrp="1"/>
          </p:cNvSpPr>
          <p:nvPr>
            <p:ph type="ctrTitle"/>
          </p:nvPr>
        </p:nvSpPr>
        <p:spPr>
          <a:xfrm>
            <a:off x="571501" y="822960"/>
            <a:ext cx="6057899" cy="5015169"/>
          </a:xfrm>
        </p:spPr>
        <p:txBody>
          <a:bodyPr anchor="t">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D07A4D5-56F4-4287-B174-56C55B18FD68}"/>
              </a:ext>
            </a:extLst>
          </p:cNvPr>
          <p:cNvSpPr>
            <a:spLocks noGrp="1"/>
          </p:cNvSpPr>
          <p:nvPr>
            <p:ph type="subTitle" idx="1"/>
          </p:nvPr>
        </p:nvSpPr>
        <p:spPr>
          <a:xfrm>
            <a:off x="8109113" y="3003642"/>
            <a:ext cx="3522199" cy="2900274"/>
          </a:xfrm>
        </p:spPr>
        <p:txBody>
          <a:bodyPr anchor="b">
            <a:normAutofit/>
          </a:bodyPr>
          <a:lstStyle>
            <a:lvl1pPr marL="0" indent="0" algn="l">
              <a:lnSpc>
                <a:spcPct val="130000"/>
              </a:lnSpc>
              <a:buNone/>
              <a:defRPr sz="14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AEB9C19-FEE0-4852-B181-14A0DD77F40D}"/>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11127DDF-01B7-463C-82BC-BBF429618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2056A-C3EE-4809-B1F3-1CEEEA266F7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9" name="Straight Connector 8">
            <a:extLst>
              <a:ext uri="{FF2B5EF4-FFF2-40B4-BE49-F238E27FC236}">
                <a16:creationId xmlns:a16="http://schemas.microsoft.com/office/drawing/2014/main" id="{A240FCEE-B6E2-46D0-9BB0-F45F79545E9D}"/>
              </a:ext>
            </a:extLst>
          </p:cNvPr>
          <p:cNvCxnSpPr>
            <a:cxnSpLocks/>
          </p:cNvCxnSpPr>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Lst>
          </p:cNvPr>
          <p:cNvCxnSpPr>
            <a:cxnSpLocks/>
          </p:cNvCxnSpPr>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3EA203-71D5-49C0-9626-FFA8E46787B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0549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9A0A-70FC-426A-8B3B-60FAF9806EB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EF47EC6-9753-4ABC-BB66-64CCC8BA0808}"/>
              </a:ext>
            </a:extLst>
          </p:cNvPr>
          <p:cNvSpPr>
            <a:spLocks noGrp="1"/>
          </p:cNvSpPr>
          <p:nvPr>
            <p:ph type="body" orient="vert" idx="1"/>
          </p:nvPr>
        </p:nvSpPr>
        <p:spPr>
          <a:xfrm>
            <a:off x="571499" y="2036363"/>
            <a:ext cx="11059811" cy="387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8884D9F-DC99-4B4C-98CF-178BBBB76646}"/>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1A7A6840-AC0B-4260-8368-08E0A22D2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5DAB8-EC07-4CCF-96EA-5D8ACDAE6E4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0438F1AC-9961-4786-A189-20863DD97F68}"/>
              </a:ext>
            </a:extLst>
          </p:cNvPr>
          <p:cNvCxnSpPr>
            <a:cxnSpLocks/>
          </p:cNvCxnSpPr>
          <p:nvPr/>
        </p:nvCxnSpPr>
        <p:spPr>
          <a:xfrm flipH="1">
            <a:off x="571500" y="1780979"/>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88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75F678-EC03-4845-A51B-C90FA6A15491}"/>
              </a:ext>
            </a:extLst>
          </p:cNvPr>
          <p:cNvSpPr>
            <a:spLocks noGrp="1"/>
          </p:cNvSpPr>
          <p:nvPr>
            <p:ph type="title" orient="vert"/>
          </p:nvPr>
        </p:nvSpPr>
        <p:spPr>
          <a:xfrm>
            <a:off x="9177953" y="797251"/>
            <a:ext cx="2483929" cy="528378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4A8B4D-A39F-4528-975A-9C84BEE778DF}"/>
              </a:ext>
            </a:extLst>
          </p:cNvPr>
          <p:cNvSpPr>
            <a:spLocks noGrp="1"/>
          </p:cNvSpPr>
          <p:nvPr>
            <p:ph type="body" orient="vert" idx="1"/>
          </p:nvPr>
        </p:nvSpPr>
        <p:spPr>
          <a:xfrm>
            <a:off x="566094" y="797251"/>
            <a:ext cx="8101072" cy="52837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5E4A23-6984-4AD1-A51D-600EDC263543}"/>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A9273E28-C341-49CC-BAAB-0C0D1982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6D54A-8E86-4026-8DD0-5B0979BB8C7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1CB05DA4-DF32-4D7A-9E4D-36309C90C5BB}"/>
              </a:ext>
            </a:extLst>
          </p:cNvPr>
          <p:cNvCxnSpPr>
            <a:cxnSpLocks/>
          </p:cNvCxnSpPr>
          <p:nvPr/>
        </p:nvCxnSpPr>
        <p:spPr>
          <a:xfrm flipH="1">
            <a:off x="566094" y="57711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C7262-4997-41E4-976D-BA82E148280F}"/>
              </a:ext>
            </a:extLst>
          </p:cNvPr>
          <p:cNvCxnSpPr>
            <a:cxnSpLocks/>
          </p:cNvCxnSpPr>
          <p:nvPr/>
        </p:nvCxnSpPr>
        <p:spPr>
          <a:xfrm flipV="1">
            <a:off x="8875226" y="571500"/>
            <a:ext cx="0" cy="57114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63B5-E478-4C41-AD40-49A39AE07429}"/>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6532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2ED8-7F53-4C03-A740-493E5079849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5611087-99A9-4100-B5F7-520880DE322E}"/>
              </a:ext>
            </a:extLst>
          </p:cNvPr>
          <p:cNvSpPr>
            <a:spLocks noGrp="1"/>
          </p:cNvSpPr>
          <p:nvPr>
            <p:ph idx="1"/>
          </p:nvPr>
        </p:nvSpPr>
        <p:spPr>
          <a:xfrm>
            <a:off x="571499" y="2075688"/>
            <a:ext cx="11059811" cy="3910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7B4B20-1A65-4A26-B11E-6095083A1645}"/>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FB0D52D3-E985-4FEB-89B9-57C754711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A751A-C72D-47C1-A7A6-E8510A40CE9A}"/>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3224785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1F78-07BF-45A9-92D4-E4E0A1E88D7A}"/>
              </a:ext>
            </a:extLst>
          </p:cNvPr>
          <p:cNvSpPr>
            <a:spLocks noGrp="1"/>
          </p:cNvSpPr>
          <p:nvPr>
            <p:ph type="title"/>
          </p:nvPr>
        </p:nvSpPr>
        <p:spPr>
          <a:xfrm>
            <a:off x="571500" y="914255"/>
            <a:ext cx="6867115" cy="5009471"/>
          </a:xfrm>
        </p:spPr>
        <p:txBody>
          <a:bodyPr anchor="b">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CC2A83-A380-4828-BC68-C065C8BC5AD5}"/>
              </a:ext>
            </a:extLst>
          </p:cNvPr>
          <p:cNvSpPr>
            <a:spLocks noGrp="1"/>
          </p:cNvSpPr>
          <p:nvPr>
            <p:ph type="body" idx="1"/>
          </p:nvPr>
        </p:nvSpPr>
        <p:spPr>
          <a:xfrm>
            <a:off x="9239817" y="914399"/>
            <a:ext cx="2370268" cy="2670273"/>
          </a:xfrm>
        </p:spPr>
        <p:txBody>
          <a:bodyPr anchor="t">
            <a:normAutofit/>
          </a:bodyPr>
          <a:lstStyle>
            <a:lvl1pPr marL="0" indent="0">
              <a:lnSpc>
                <a:spcPct val="130000"/>
              </a:lnSpc>
              <a:buNone/>
              <a:defRPr sz="14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2B2F-8804-4195-A779-F5C67C25CBBE}"/>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25099C26-4411-4833-A917-A45E62D56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8C7C7-F862-434D-A87A-DECE9FD2E1E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A40BAA4B-C4C0-40C1-8DC8-B4E2F8A68E12}"/>
              </a:ext>
            </a:extLst>
          </p:cNvPr>
          <p:cNvCxnSpPr>
            <a:cxnSpLocks/>
          </p:cNvCxnSpPr>
          <p:nvPr/>
        </p:nvCxnSpPr>
        <p:spPr>
          <a:xfrm>
            <a:off x="8872625"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C0A2259-2540-4B32-A999-2B46A6790E3D}"/>
              </a:ext>
            </a:extLst>
          </p:cNvPr>
          <p:cNvCxnSpPr>
            <a:cxnSpLocks/>
          </p:cNvCxnSpPr>
          <p:nvPr/>
        </p:nvCxnSpPr>
        <p:spPr>
          <a:xfrm flipH="1">
            <a:off x="566094"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EFB0ED-3F76-4403-AD0B-E738DD9D8CB6}"/>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7452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BD5F-CF53-4DD5-B8C5-27BBA2BB8860}"/>
              </a:ext>
            </a:extLst>
          </p:cNvPr>
          <p:cNvSpPr>
            <a:spLocks noGrp="1"/>
          </p:cNvSpPr>
          <p:nvPr>
            <p:ph type="title"/>
          </p:nvPr>
        </p:nvSpPr>
        <p:spPr>
          <a:xfrm>
            <a:off x="571500" y="709684"/>
            <a:ext cx="11049000" cy="1057160"/>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76C2E1-5D5E-409F-BEE8-F48CE86F55C9}"/>
              </a:ext>
            </a:extLst>
          </p:cNvPr>
          <p:cNvSpPr>
            <a:spLocks noGrp="1"/>
          </p:cNvSpPr>
          <p:nvPr>
            <p:ph sz="half" idx="1"/>
          </p:nvPr>
        </p:nvSpPr>
        <p:spPr>
          <a:xfrm>
            <a:off x="579447"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FBBF823-1BFB-4CF0-BAF4-D660C8F1AFC0}"/>
              </a:ext>
            </a:extLst>
          </p:cNvPr>
          <p:cNvSpPr>
            <a:spLocks noGrp="1"/>
          </p:cNvSpPr>
          <p:nvPr>
            <p:ph sz="half" idx="2"/>
          </p:nvPr>
        </p:nvSpPr>
        <p:spPr>
          <a:xfrm>
            <a:off x="6447082"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6FF816E-EE02-44A4-8B81-B324ECFD74DF}"/>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6" name="Footer Placeholder 5">
            <a:extLst>
              <a:ext uri="{FF2B5EF4-FFF2-40B4-BE49-F238E27FC236}">
                <a16:creationId xmlns:a16="http://schemas.microsoft.com/office/drawing/2014/main" id="{F134D9E4-A693-44D2-A3E8-E3AABC905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669F-4B8E-415D-A9BF-AD451F452C6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720AF959-FCDC-4B92-9324-06A06C0D56F2}"/>
              </a:ext>
            </a:extLst>
          </p:cNvPr>
          <p:cNvCxnSpPr>
            <a:cxnSpLocks/>
          </p:cNvCxnSpPr>
          <p:nvPr/>
        </p:nvCxnSpPr>
        <p:spPr>
          <a:xfrm flipV="1">
            <a:off x="6101405" y="1883336"/>
            <a:ext cx="0" cy="43996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2964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F85E5-82C4-4BAE-B2B0-A078ABD6C69C}"/>
              </a:ext>
            </a:extLst>
          </p:cNvPr>
          <p:cNvSpPr>
            <a:spLocks noGrp="1"/>
          </p:cNvSpPr>
          <p:nvPr>
            <p:ph type="title"/>
          </p:nvPr>
        </p:nvSpPr>
        <p:spPr>
          <a:xfrm>
            <a:off x="583469" y="699118"/>
            <a:ext cx="11025062" cy="106360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12D15C7-F445-40F7-88F6-FD6526269CD7}"/>
              </a:ext>
            </a:extLst>
          </p:cNvPr>
          <p:cNvSpPr>
            <a:spLocks noGrp="1"/>
          </p:cNvSpPr>
          <p:nvPr>
            <p:ph type="body" idx="1"/>
          </p:nvPr>
        </p:nvSpPr>
        <p:spPr>
          <a:xfrm>
            <a:off x="583468" y="2022883"/>
            <a:ext cx="5230469" cy="564079"/>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52C35-AA8E-4154-8A78-7DE9590E1F38}"/>
              </a:ext>
            </a:extLst>
          </p:cNvPr>
          <p:cNvSpPr>
            <a:spLocks noGrp="1"/>
          </p:cNvSpPr>
          <p:nvPr>
            <p:ph sz="half" idx="2"/>
          </p:nvPr>
        </p:nvSpPr>
        <p:spPr>
          <a:xfrm>
            <a:off x="583469" y="2866031"/>
            <a:ext cx="5157787"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557EAC6-567C-4A4A-BB10-57EC14B97DDF}"/>
              </a:ext>
            </a:extLst>
          </p:cNvPr>
          <p:cNvSpPr>
            <a:spLocks noGrp="1"/>
          </p:cNvSpPr>
          <p:nvPr>
            <p:ph type="body" sz="quarter" idx="3"/>
          </p:nvPr>
        </p:nvSpPr>
        <p:spPr>
          <a:xfrm>
            <a:off x="6441470" y="2022883"/>
            <a:ext cx="5183188" cy="564080"/>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A083F-AD60-4437-B32A-44035D78AF63}"/>
              </a:ext>
            </a:extLst>
          </p:cNvPr>
          <p:cNvSpPr>
            <a:spLocks noGrp="1"/>
          </p:cNvSpPr>
          <p:nvPr>
            <p:ph sz="quarter" idx="4"/>
          </p:nvPr>
        </p:nvSpPr>
        <p:spPr>
          <a:xfrm>
            <a:off x="6441470" y="2866031"/>
            <a:ext cx="5183188"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BF86F-3266-4551-B680-06F401FFE665}"/>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8" name="Footer Placeholder 7">
            <a:extLst>
              <a:ext uri="{FF2B5EF4-FFF2-40B4-BE49-F238E27FC236}">
                <a16:creationId xmlns:a16="http://schemas.microsoft.com/office/drawing/2014/main" id="{755B38FE-80F9-4582-B2E1-B067C288DE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7BEF32-F637-47A1-9ED3-AFC4F79F373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E0C508D4-7C99-4B8D-BCDE-F0001BD345D9}"/>
              </a:ext>
            </a:extLst>
          </p:cNvPr>
          <p:cNvCxnSpPr>
            <a:cxnSpLocks/>
          </p:cNvCxnSpPr>
          <p:nvPr/>
        </p:nvCxnSpPr>
        <p:spPr>
          <a:xfrm flipV="1">
            <a:off x="6101405" y="1883336"/>
            <a:ext cx="0" cy="43996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9BF61B-7951-48F4-982B-9401A483FFBF}"/>
              </a:ext>
            </a:extLst>
          </p:cNvPr>
          <p:cNvCxnSpPr>
            <a:cxnSpLocks/>
          </p:cNvCxnSpPr>
          <p:nvPr/>
        </p:nvCxnSpPr>
        <p:spPr>
          <a:xfrm flipH="1">
            <a:off x="577485" y="273859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6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94CB-6BE5-4B9E-B0A6-54F83B201A64}"/>
              </a:ext>
            </a:extLst>
          </p:cNvPr>
          <p:cNvSpPr>
            <a:spLocks noGrp="1"/>
          </p:cNvSpPr>
          <p:nvPr>
            <p:ph type="title"/>
          </p:nvPr>
        </p:nvSpPr>
        <p:spPr>
          <a:xfrm>
            <a:off x="571500" y="717452"/>
            <a:ext cx="11049000" cy="1161836"/>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5E8643C-1A5D-4F23-B0D7-5B46F5E456B4}"/>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4" name="Footer Placeholder 3">
            <a:extLst>
              <a:ext uri="{FF2B5EF4-FFF2-40B4-BE49-F238E27FC236}">
                <a16:creationId xmlns:a16="http://schemas.microsoft.com/office/drawing/2014/main" id="{0C1A3394-78CC-43B0-9762-5E826F8BBF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47F0A-1980-4E13-AB22-AE3B8AA4405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4E9D858B-8A9C-4235-B151-81C99A3D20D2}"/>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6C7798B-3ECB-4076-8955-A82116BB0D2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098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61D85-3E72-406F-AB26-B4ED94918442}"/>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3" name="Footer Placeholder 2">
            <a:extLst>
              <a:ext uri="{FF2B5EF4-FFF2-40B4-BE49-F238E27FC236}">
                <a16:creationId xmlns:a16="http://schemas.microsoft.com/office/drawing/2014/main" id="{499C831E-4321-467E-9090-C89C48CF2F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A9556-B3D8-4403-835F-11AE2D4098E9}"/>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2868949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AA48-D521-423D-B185-6490EF57B935}"/>
              </a:ext>
            </a:extLst>
          </p:cNvPr>
          <p:cNvSpPr>
            <a:spLocks noGrp="1"/>
          </p:cNvSpPr>
          <p:nvPr>
            <p:ph type="title"/>
          </p:nvPr>
        </p:nvSpPr>
        <p:spPr>
          <a:xfrm>
            <a:off x="572201" y="810344"/>
            <a:ext cx="3478084" cy="1408062"/>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B64E6DD-DDD2-4ED6-B8A9-A8B6D7656549}"/>
              </a:ext>
            </a:extLst>
          </p:cNvPr>
          <p:cNvSpPr>
            <a:spLocks noGrp="1"/>
          </p:cNvSpPr>
          <p:nvPr>
            <p:ph idx="1"/>
          </p:nvPr>
        </p:nvSpPr>
        <p:spPr>
          <a:xfrm>
            <a:off x="4919809" y="931232"/>
            <a:ext cx="6700679" cy="5079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A3F08F5E-AD33-4ACF-84C9-78B0FF6BE3AC}"/>
              </a:ext>
            </a:extLst>
          </p:cNvPr>
          <p:cNvSpPr>
            <a:spLocks noGrp="1"/>
          </p:cNvSpPr>
          <p:nvPr>
            <p:ph type="body" sz="half" idx="2"/>
          </p:nvPr>
        </p:nvSpPr>
        <p:spPr>
          <a:xfrm>
            <a:off x="571500" y="2578608"/>
            <a:ext cx="3478783" cy="34172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D7604E-7DD4-4497-B325-74F899E8ACC6}"/>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6" name="Footer Placeholder 5">
            <a:extLst>
              <a:ext uri="{FF2B5EF4-FFF2-40B4-BE49-F238E27FC236}">
                <a16:creationId xmlns:a16="http://schemas.microsoft.com/office/drawing/2014/main" id="{3F02BEED-A8F6-4256-9539-4434694AA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A1AA6-EE0B-48FD-A7DE-6CEE6A8C7DE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B3F35B32-9A23-4805-94A6-96826D202139}"/>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2BA7DA-3944-40D4-91CD-40CA24DBB79B}"/>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BEA0B78-39E7-4039-B8BE-4F425688C6DF}"/>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68B99C-0744-42EE-9713-AB0CEC3F5D8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101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12732-5D39-4B30-A499-D51BABC882EF}"/>
              </a:ext>
            </a:extLst>
          </p:cNvPr>
          <p:cNvSpPr>
            <a:spLocks noGrp="1"/>
          </p:cNvSpPr>
          <p:nvPr>
            <p:ph type="title"/>
          </p:nvPr>
        </p:nvSpPr>
        <p:spPr>
          <a:xfrm>
            <a:off x="571499" y="802204"/>
            <a:ext cx="3478787" cy="1408062"/>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3AF5AEC-77BC-4A52-8A56-C6479CA6A29D}"/>
              </a:ext>
            </a:extLst>
          </p:cNvPr>
          <p:cNvSpPr>
            <a:spLocks noGrp="1"/>
          </p:cNvSpPr>
          <p:nvPr>
            <p:ph type="pic" idx="1"/>
          </p:nvPr>
        </p:nvSpPr>
        <p:spPr>
          <a:xfrm>
            <a:off x="4723467" y="847384"/>
            <a:ext cx="6907844" cy="5216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60A9240-8762-4C7D-AF22-A844CB2EC871}"/>
              </a:ext>
            </a:extLst>
          </p:cNvPr>
          <p:cNvSpPr>
            <a:spLocks noGrp="1"/>
          </p:cNvSpPr>
          <p:nvPr>
            <p:ph type="body" sz="half" idx="2"/>
          </p:nvPr>
        </p:nvSpPr>
        <p:spPr>
          <a:xfrm>
            <a:off x="571498" y="2574906"/>
            <a:ext cx="3478787" cy="343571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995685-E45D-4E74-8B78-D3B8E85C434D}"/>
              </a:ext>
            </a:extLst>
          </p:cNvPr>
          <p:cNvSpPr>
            <a:spLocks noGrp="1"/>
          </p:cNvSpPr>
          <p:nvPr>
            <p:ph type="dt" sz="half" idx="10"/>
          </p:nvPr>
        </p:nvSpPr>
        <p:spPr/>
        <p:txBody>
          <a:bodyPr/>
          <a:lstStyle/>
          <a:p>
            <a:fld id="{1C8322F6-1C60-46CF-968C-BC20E470F443}" type="datetimeFigureOut">
              <a:rPr lang="en-US" smtClean="0"/>
              <a:t>8/4/2024</a:t>
            </a:fld>
            <a:endParaRPr lang="en-US"/>
          </a:p>
        </p:txBody>
      </p:sp>
      <p:sp>
        <p:nvSpPr>
          <p:cNvPr id="6" name="Footer Placeholder 5">
            <a:extLst>
              <a:ext uri="{FF2B5EF4-FFF2-40B4-BE49-F238E27FC236}">
                <a16:creationId xmlns:a16="http://schemas.microsoft.com/office/drawing/2014/main" id="{321FCBA3-0FF5-47C2-901A-645F6185D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30381-5320-46AD-A0B9-7C04B3E5A202}"/>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5357A432-D933-402A-8657-216EE20450EE}"/>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B1E0F3-D71B-436F-A10B-B6EA7125F684}"/>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DEE64F5-2B48-4A2E-BA5E-1D37F1A7C9A3}"/>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9BF9AA-A2C8-4233-B597-EB11C6D6A0E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8729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75000"/>
                <a:alpha val="66000"/>
              </a:schemeClr>
            </a:gs>
            <a:gs pos="100000">
              <a:schemeClr val="accent5">
                <a:lumMod val="100000"/>
              </a:schemeClr>
            </a:gs>
          </a:gsLst>
          <a:lin ang="48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1467D-9ED1-4211-A71E-41C91C755C9D}"/>
              </a:ext>
            </a:extLst>
          </p:cNvPr>
          <p:cNvSpPr>
            <a:spLocks noGrp="1"/>
          </p:cNvSpPr>
          <p:nvPr>
            <p:ph type="title"/>
          </p:nvPr>
        </p:nvSpPr>
        <p:spPr>
          <a:xfrm>
            <a:off x="571500" y="689289"/>
            <a:ext cx="11049000" cy="10841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F8A6A1-C9C7-4FDF-B4DA-1E86B6A355F8}"/>
              </a:ext>
            </a:extLst>
          </p:cNvPr>
          <p:cNvSpPr>
            <a:spLocks noGrp="1"/>
          </p:cNvSpPr>
          <p:nvPr>
            <p:ph type="body" idx="1"/>
          </p:nvPr>
        </p:nvSpPr>
        <p:spPr>
          <a:xfrm>
            <a:off x="571499" y="2075688"/>
            <a:ext cx="11059811" cy="3818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AACC44A-C635-4CD0-90E9-D9503AF4CCF2}"/>
              </a:ext>
            </a:extLst>
          </p:cNvPr>
          <p:cNvSpPr>
            <a:spLocks noGrp="1"/>
          </p:cNvSpPr>
          <p:nvPr>
            <p:ph type="dt" sz="half" idx="2"/>
          </p:nvPr>
        </p:nvSpPr>
        <p:spPr>
          <a:xfrm>
            <a:off x="8036732" y="6397103"/>
            <a:ext cx="3091928" cy="365125"/>
          </a:xfrm>
          <a:prstGeom prst="rect">
            <a:avLst/>
          </a:prstGeom>
        </p:spPr>
        <p:txBody>
          <a:bodyPr vert="horz" lIns="91440" tIns="45720" rIns="91440" bIns="45720" rtlCol="0" anchor="ctr"/>
          <a:lstStyle>
            <a:lvl1pPr algn="r">
              <a:defRPr sz="800" cap="all" spc="200" baseline="0">
                <a:solidFill>
                  <a:schemeClr val="tx1"/>
                </a:solidFill>
              </a:defRPr>
            </a:lvl1pPr>
          </a:lstStyle>
          <a:p>
            <a:fld id="{1C8322F6-1C60-46CF-968C-BC20E470F443}" type="datetimeFigureOut">
              <a:rPr lang="en-US" smtClean="0"/>
              <a:t>8/4/2024</a:t>
            </a:fld>
            <a:endParaRPr lang="en-US"/>
          </a:p>
        </p:txBody>
      </p:sp>
      <p:sp>
        <p:nvSpPr>
          <p:cNvPr id="5" name="Footer Placeholder 4">
            <a:extLst>
              <a:ext uri="{FF2B5EF4-FFF2-40B4-BE49-F238E27FC236}">
                <a16:creationId xmlns:a16="http://schemas.microsoft.com/office/drawing/2014/main" id="{58ABF682-1A47-492C-81E3-9DB0A50ECB1F}"/>
              </a:ext>
            </a:extLst>
          </p:cNvPr>
          <p:cNvSpPr>
            <a:spLocks noGrp="1"/>
          </p:cNvSpPr>
          <p:nvPr>
            <p:ph type="ftr" sz="quarter" idx="3"/>
          </p:nvPr>
        </p:nvSpPr>
        <p:spPr>
          <a:xfrm>
            <a:off x="475782" y="6397103"/>
            <a:ext cx="4114800" cy="365125"/>
          </a:xfrm>
          <a:prstGeom prst="rect">
            <a:avLst/>
          </a:prstGeom>
        </p:spPr>
        <p:txBody>
          <a:bodyPr vert="horz" lIns="91440" tIns="45720" rIns="91440" bIns="45720" rtlCol="0" anchor="ctr"/>
          <a:lstStyle>
            <a:lvl1pPr algn="l">
              <a:defRPr sz="800" cap="all" spc="2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CCC814B-9105-44ED-98A9-D326B2E2605C}"/>
              </a:ext>
            </a:extLst>
          </p:cNvPr>
          <p:cNvSpPr>
            <a:spLocks noGrp="1"/>
          </p:cNvSpPr>
          <p:nvPr>
            <p:ph type="sldNum" sz="quarter" idx="4"/>
          </p:nvPr>
        </p:nvSpPr>
        <p:spPr>
          <a:xfrm>
            <a:off x="11024553" y="6397103"/>
            <a:ext cx="700775" cy="365125"/>
          </a:xfrm>
          <a:prstGeom prst="rect">
            <a:avLst/>
          </a:prstGeom>
        </p:spPr>
        <p:txBody>
          <a:bodyPr vert="horz" lIns="91440" tIns="45720" rIns="91440" bIns="45720" rtlCol="0" anchor="ctr"/>
          <a:lstStyle>
            <a:lvl1pPr algn="r">
              <a:defRPr sz="800">
                <a:solidFill>
                  <a:schemeClr val="tx1"/>
                </a:solidFill>
              </a:defRPr>
            </a:lvl1pPr>
          </a:lstStyle>
          <a:p>
            <a:fld id="{5EEB83C2-341F-4C28-A243-1C56DDDA54D3}" type="slidenum">
              <a:rPr lang="en-US" smtClean="0"/>
              <a:t>‹#›</a:t>
            </a:fld>
            <a:endParaRPr lang="en-US"/>
          </a:p>
        </p:txBody>
      </p:sp>
      <p:cxnSp>
        <p:nvCxnSpPr>
          <p:cNvPr id="20" name="Straight Connector 19">
            <a:extLst>
              <a:ext uri="{FF2B5EF4-FFF2-40B4-BE49-F238E27FC236}">
                <a16:creationId xmlns:a16="http://schemas.microsoft.com/office/drawing/2014/main" id="{A6814345-41DE-42C5-8657-66C1417DF81A}"/>
              </a:ext>
            </a:extLst>
          </p:cNvPr>
          <p:cNvCxnSpPr>
            <a:cxnSpLocks/>
          </p:cNvCxnSpPr>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68E419-3727-4F5E-8840-AF149B33B0B7}"/>
              </a:ext>
            </a:extLst>
          </p:cNvPr>
          <p:cNvCxnSpPr>
            <a:cxnSpLocks/>
          </p:cNvCxnSpPr>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519B6EC-D7AE-452F-8D0C-D11BD3377F3E}"/>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99629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84" r:id="rId4"/>
    <p:sldLayoutId id="2147483685" r:id="rId5"/>
    <p:sldLayoutId id="2147483690" r:id="rId6"/>
    <p:sldLayoutId id="2147483686" r:id="rId7"/>
    <p:sldLayoutId id="2147483687" r:id="rId8"/>
    <p:sldLayoutId id="2147483688" r:id="rId9"/>
    <p:sldLayoutId id="2147483689" r:id="rId10"/>
    <p:sldLayoutId id="2147483691" r:id="rId11"/>
  </p:sldLayoutIdLst>
  <p:txStyles>
    <p:titleStyle>
      <a:lvl1pPr algn="l" defTabSz="914400" rtl="0" eaLnBrk="1" latinLnBrk="0" hangingPunct="1">
        <a:lnSpc>
          <a:spcPct val="90000"/>
        </a:lnSpc>
        <a:spcBef>
          <a:spcPct val="0"/>
        </a:spcBef>
        <a:buNone/>
        <a:defRPr sz="4000" kern="1200" spc="-100" baseline="0">
          <a:solidFill>
            <a:schemeClr val="tx1"/>
          </a:solidFill>
          <a:latin typeface="Batang" panose="02030600000101010101" pitchFamily="18" charset="-127"/>
          <a:ea typeface="Batang" panose="02030600000101010101" pitchFamily="18" charset="-127"/>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SzPct val="8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SzPct val="80000"/>
        <a:buFont typeface="Avenir Next LT Pro Light" panose="020B03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2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hyperlink" Target="https://writing.wisc.edu/handbook/process/introduc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dgs.un.org/goal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A240FCEE-B6E2-46D0-9BB0-F45F79545E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BD2FB83-3783-4477-80B5-DA5BF10BAF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83EA203-71D5-49C0-9626-FFA8E46787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31" name="Rectangle 30">
            <a:extLst>
              <a:ext uri="{FF2B5EF4-FFF2-40B4-BE49-F238E27FC236}">
                <a16:creationId xmlns:a16="http://schemas.microsoft.com/office/drawing/2014/main" id="{60220DBA-8988-4873-8FCD-3FFAC3CF1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Files">
            <a:extLst>
              <a:ext uri="{FF2B5EF4-FFF2-40B4-BE49-F238E27FC236}">
                <a16:creationId xmlns:a16="http://schemas.microsoft.com/office/drawing/2014/main" id="{C9967934-C63F-13E0-74F9-ADDABEA3B359}"/>
              </a:ext>
            </a:extLst>
          </p:cNvPr>
          <p:cNvPicPr>
            <a:picLocks noChangeAspect="1"/>
          </p:cNvPicPr>
          <p:nvPr/>
        </p:nvPicPr>
        <p:blipFill rotWithShape="1">
          <a:blip r:embed="rId2"/>
          <a:srcRect b="15730"/>
          <a:stretch/>
        </p:blipFill>
        <p:spPr>
          <a:xfrm>
            <a:off x="-1" y="10"/>
            <a:ext cx="12192001" cy="6857989"/>
          </a:xfrm>
          <a:prstGeom prst="rect">
            <a:avLst/>
          </a:prstGeom>
        </p:spPr>
      </p:pic>
      <p:sp>
        <p:nvSpPr>
          <p:cNvPr id="33" name="Rectangle 32">
            <a:extLst>
              <a:ext uri="{FF2B5EF4-FFF2-40B4-BE49-F238E27FC236}">
                <a16:creationId xmlns:a16="http://schemas.microsoft.com/office/drawing/2014/main" id="{0201E0F5-610E-4FD9-AB5E-070695DB10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90322" y="1290319"/>
            <a:ext cx="6858002" cy="4277360"/>
          </a:xfrm>
          <a:prstGeom prst="rect">
            <a:avLst/>
          </a:prstGeom>
          <a:gradFill flip="none" rotWithShape="1">
            <a:gsLst>
              <a:gs pos="0">
                <a:srgbClr val="000000">
                  <a:alpha val="0"/>
                </a:srgbClr>
              </a:gs>
              <a:gs pos="43000">
                <a:srgbClr val="000000">
                  <a:alpha val="23000"/>
                </a:srgbClr>
              </a:gs>
              <a:gs pos="100000">
                <a:srgbClr val="000000">
                  <a:alpha val="36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7BCAA0D-5EB2-4E14-BDFE-07A3F3504F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780937" y="446946"/>
            <a:ext cx="6858002" cy="5964106"/>
          </a:xfrm>
          <a:prstGeom prst="rect">
            <a:avLst/>
          </a:prstGeom>
          <a:gradFill flip="none" rotWithShape="1">
            <a:gsLst>
              <a:gs pos="0">
                <a:srgbClr val="000000">
                  <a:alpha val="0"/>
                </a:srgbClr>
              </a:gs>
              <a:gs pos="49000">
                <a:srgbClr val="000000">
                  <a:alpha val="23000"/>
                </a:srgbClr>
              </a:gs>
              <a:gs pos="100000">
                <a:srgbClr val="000000">
                  <a:alpha val="41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0764C6-D9ED-F24F-6A14-4C49F947F6CF}"/>
              </a:ext>
            </a:extLst>
          </p:cNvPr>
          <p:cNvSpPr>
            <a:spLocks noGrp="1"/>
          </p:cNvSpPr>
          <p:nvPr>
            <p:ph type="title"/>
          </p:nvPr>
        </p:nvSpPr>
        <p:spPr>
          <a:xfrm>
            <a:off x="5604111" y="1872363"/>
            <a:ext cx="6057898" cy="4135529"/>
          </a:xfrm>
        </p:spPr>
        <p:txBody>
          <a:bodyPr vert="horz" lIns="91440" tIns="45720" rIns="91440" bIns="45720" rtlCol="0" anchor="b">
            <a:normAutofit/>
          </a:bodyPr>
          <a:lstStyle/>
          <a:p>
            <a:pPr algn="r"/>
            <a:r>
              <a:rPr lang="en-US" sz="6000">
                <a:solidFill>
                  <a:srgbClr val="FFFFFF"/>
                </a:solidFill>
              </a:rPr>
              <a:t>Comparison Paper</a:t>
            </a:r>
          </a:p>
        </p:txBody>
      </p:sp>
      <p:cxnSp>
        <p:nvCxnSpPr>
          <p:cNvPr id="37" name="Straight Connector 36">
            <a:extLst>
              <a:ext uri="{FF2B5EF4-FFF2-40B4-BE49-F238E27FC236}">
                <a16:creationId xmlns:a16="http://schemas.microsoft.com/office/drawing/2014/main" id="{3A8CB1B5-064D-4590-A7F2-70C604854D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5874" y="571500"/>
            <a:ext cx="11060262"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5C0F619-4F98-49B2-B92F-39B242F38F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5874" y="6287848"/>
            <a:ext cx="11060263"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550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7D2EF33D-68BD-428C-B26E-2F4962407A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3" y="-12879"/>
            <a:ext cx="121987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BB0822C5-45F8-48C5-867F-0DE8538684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629400" y="571500"/>
            <a:ext cx="0" cy="57170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91E38C7-3164-416B-A453-D3B6F612D3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175" y="571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C3B131B-2BD8-4155-8C64-85668842E2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4291" y="6287701"/>
            <a:ext cx="110234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5ECEAB0-0605-897A-140C-E4F04C4F6CD1}"/>
              </a:ext>
            </a:extLst>
          </p:cNvPr>
          <p:cNvSpPr txBox="1"/>
          <p:nvPr/>
        </p:nvSpPr>
        <p:spPr>
          <a:xfrm>
            <a:off x="577175" y="688371"/>
            <a:ext cx="6479811" cy="5161069"/>
          </a:xfrm>
          <a:prstGeom prst="rect">
            <a:avLst/>
          </a:prstGeom>
        </p:spPr>
        <p:txBody>
          <a:bodyPr vert="horz" lIns="91440" tIns="45720" rIns="91440" bIns="45720" rtlCol="0" anchor="b">
            <a:normAutofit/>
          </a:bodyPr>
          <a:lstStyle/>
          <a:p>
            <a:pPr marR="0" lvl="0">
              <a:lnSpc>
                <a:spcPct val="90000"/>
              </a:lnSpc>
              <a:spcBef>
                <a:spcPct val="0"/>
              </a:spcBef>
              <a:spcAft>
                <a:spcPts val="600"/>
              </a:spcAft>
            </a:pPr>
            <a:endParaRPr lang="en-US" sz="4400" spc="-100" dirty="0">
              <a:effectLst/>
              <a:latin typeface="Arial"/>
              <a:ea typeface="Batang" panose="02030600000101010101" pitchFamily="18" charset="-127"/>
              <a:cs typeface="Arial"/>
            </a:endParaRPr>
          </a:p>
          <a:p>
            <a:pPr marR="0" lvl="0">
              <a:lnSpc>
                <a:spcPct val="90000"/>
              </a:lnSpc>
              <a:spcBef>
                <a:spcPct val="0"/>
              </a:spcBef>
              <a:spcAft>
                <a:spcPts val="600"/>
              </a:spcAft>
            </a:pPr>
            <a:r>
              <a:rPr lang="en-US" sz="4400" spc="-100" dirty="0">
                <a:latin typeface="Arial"/>
                <a:ea typeface="Batang" panose="02030600000101010101" pitchFamily="18" charset="-127"/>
                <a:cs typeface="Arial"/>
              </a:rPr>
              <a:t>Discussion</a:t>
            </a:r>
          </a:p>
          <a:p>
            <a:pPr marR="0" lvl="0">
              <a:lnSpc>
                <a:spcPct val="90000"/>
              </a:lnSpc>
              <a:spcBef>
                <a:spcPct val="0"/>
              </a:spcBef>
              <a:spcAft>
                <a:spcPts val="600"/>
              </a:spcAft>
            </a:pPr>
            <a:endParaRPr lang="en-US" sz="6000" spc="-100" dirty="0">
              <a:effectLst/>
              <a:latin typeface="Arial"/>
              <a:ea typeface="Batang" panose="02030600000101010101" pitchFamily="18" charset="-127"/>
              <a:cs typeface="Arial"/>
            </a:endParaRPr>
          </a:p>
        </p:txBody>
      </p:sp>
      <p:sp>
        <p:nvSpPr>
          <p:cNvPr id="22" name="TextBox 21">
            <a:extLst>
              <a:ext uri="{FF2B5EF4-FFF2-40B4-BE49-F238E27FC236}">
                <a16:creationId xmlns:a16="http://schemas.microsoft.com/office/drawing/2014/main" id="{2C51E405-140C-3990-6633-BF9E90C7BA0A}"/>
              </a:ext>
            </a:extLst>
          </p:cNvPr>
          <p:cNvSpPr txBox="1"/>
          <p:nvPr/>
        </p:nvSpPr>
        <p:spPr>
          <a:xfrm>
            <a:off x="6792618" y="2799193"/>
            <a:ext cx="5065365" cy="400110"/>
          </a:xfrm>
          <a:prstGeom prst="rect">
            <a:avLst/>
          </a:prstGeom>
          <a:noFill/>
        </p:spPr>
        <p:txBody>
          <a:bodyPr wrap="square" rtlCol="0">
            <a:spAutoFit/>
          </a:bodyPr>
          <a:lstStyle/>
          <a:p>
            <a:pPr>
              <a:spcAft>
                <a:spcPts val="600"/>
              </a:spcAft>
            </a:pPr>
            <a:r>
              <a:rPr lang="en-US" sz="2000" dirty="0">
                <a:solidFill>
                  <a:schemeClr val="accent6"/>
                </a:solidFill>
                <a:latin typeface="Arial"/>
                <a:ea typeface="Roboto Light" panose="02000000000000000000" pitchFamily="2" charset="0"/>
                <a:cs typeface="Arial"/>
              </a:rPr>
              <a:t>Context</a:t>
            </a:r>
            <a:r>
              <a:rPr lang="en-US" sz="2000" dirty="0">
                <a:latin typeface="Arial"/>
                <a:ea typeface="Roboto Light" panose="02000000000000000000" pitchFamily="2" charset="0"/>
                <a:cs typeface="Arial"/>
              </a:rPr>
              <a:t>: Who, when, where, how, why? </a:t>
            </a:r>
          </a:p>
        </p:txBody>
      </p:sp>
      <p:sp>
        <p:nvSpPr>
          <p:cNvPr id="24" name="TextBox 23">
            <a:extLst>
              <a:ext uri="{FF2B5EF4-FFF2-40B4-BE49-F238E27FC236}">
                <a16:creationId xmlns:a16="http://schemas.microsoft.com/office/drawing/2014/main" id="{9AB7E1AB-94DF-D151-5963-858F10DE56BF}"/>
              </a:ext>
            </a:extLst>
          </p:cNvPr>
          <p:cNvSpPr txBox="1"/>
          <p:nvPr/>
        </p:nvSpPr>
        <p:spPr>
          <a:xfrm>
            <a:off x="6792618" y="5330172"/>
            <a:ext cx="5796684" cy="400110"/>
          </a:xfrm>
          <a:prstGeom prst="rect">
            <a:avLst/>
          </a:prstGeom>
          <a:noFill/>
        </p:spPr>
        <p:txBody>
          <a:bodyPr wrap="square" rtlCol="0">
            <a:spAutoFit/>
          </a:bodyPr>
          <a:lstStyle/>
          <a:p>
            <a:pPr>
              <a:spcAft>
                <a:spcPts val="600"/>
              </a:spcAft>
            </a:pPr>
            <a:r>
              <a:rPr lang="en-US" sz="2000">
                <a:solidFill>
                  <a:schemeClr val="accent1"/>
                </a:solidFill>
                <a:latin typeface="Arial"/>
                <a:ea typeface="Roboto Light" panose="02000000000000000000" pitchFamily="2" charset="0"/>
                <a:cs typeface="Arial"/>
              </a:rPr>
              <a:t>Define/explain</a:t>
            </a:r>
            <a:r>
              <a:rPr lang="en-US" sz="2000">
                <a:latin typeface="Arial"/>
                <a:ea typeface="Roboto Light" panose="02000000000000000000" pitchFamily="2" charset="0"/>
                <a:cs typeface="Arial"/>
              </a:rPr>
              <a:t> important details</a:t>
            </a:r>
            <a:endParaRPr lang="en-US" sz="2000" dirty="0">
              <a:latin typeface="Arial"/>
              <a:ea typeface="Roboto Light" panose="02000000000000000000" pitchFamily="2" charset="0"/>
              <a:cs typeface="Arial"/>
            </a:endParaRPr>
          </a:p>
        </p:txBody>
      </p:sp>
      <p:sp>
        <p:nvSpPr>
          <p:cNvPr id="25" name="TextBox 24">
            <a:extLst>
              <a:ext uri="{FF2B5EF4-FFF2-40B4-BE49-F238E27FC236}">
                <a16:creationId xmlns:a16="http://schemas.microsoft.com/office/drawing/2014/main" id="{56106FBF-09A1-9EFA-E302-54A93F1B8203}"/>
              </a:ext>
            </a:extLst>
          </p:cNvPr>
          <p:cNvSpPr txBox="1"/>
          <p:nvPr/>
        </p:nvSpPr>
        <p:spPr>
          <a:xfrm>
            <a:off x="7076518" y="3325032"/>
            <a:ext cx="5320555" cy="3400931"/>
          </a:xfrm>
          <a:prstGeom prst="rect">
            <a:avLst/>
          </a:prstGeom>
          <a:noFill/>
        </p:spPr>
        <p:txBody>
          <a:bodyPr wrap="square" rtlCol="0">
            <a:spAutoFit/>
          </a:bodyPr>
          <a:lstStyle/>
          <a:p>
            <a:pPr>
              <a:spcAft>
                <a:spcPts val="600"/>
              </a:spcAft>
            </a:pPr>
            <a:r>
              <a:rPr lang="en-US" sz="2000" dirty="0">
                <a:latin typeface="Arial"/>
                <a:ea typeface="Roboto Light" panose="02000000000000000000" pitchFamily="2" charset="0"/>
                <a:cs typeface="Arial"/>
              </a:rPr>
              <a:t>- Population details</a:t>
            </a:r>
          </a:p>
          <a:p>
            <a:pPr>
              <a:spcAft>
                <a:spcPts val="600"/>
              </a:spcAft>
            </a:pPr>
            <a:r>
              <a:rPr lang="en-US" sz="2000" dirty="0">
                <a:latin typeface="Arial"/>
                <a:ea typeface="Roboto Light" panose="02000000000000000000" pitchFamily="2" charset="0"/>
                <a:cs typeface="Arial"/>
              </a:rPr>
              <a:t>-Connection to UN Sustainable Development Goals or HPHP2030</a:t>
            </a:r>
          </a:p>
          <a:p>
            <a:pPr>
              <a:spcAft>
                <a:spcPts val="600"/>
              </a:spcAft>
            </a:pPr>
            <a:r>
              <a:rPr lang="en-US" sz="2000" dirty="0">
                <a:latin typeface="Arial"/>
                <a:ea typeface="Roboto Light" panose="02000000000000000000" pitchFamily="2" charset="0"/>
                <a:cs typeface="Arial"/>
              </a:rPr>
              <a:t>- SDH</a:t>
            </a:r>
          </a:p>
          <a:p>
            <a:pPr>
              <a:spcAft>
                <a:spcPts val="600"/>
              </a:spcAft>
            </a:pPr>
            <a:r>
              <a:rPr lang="en-US" sz="2000" dirty="0">
                <a:latin typeface="Arial"/>
                <a:ea typeface="Roboto Light" panose="02000000000000000000" pitchFamily="2" charset="0"/>
                <a:cs typeface="Arial"/>
              </a:rPr>
              <a:t>-Interventions and Outcomes</a:t>
            </a:r>
          </a:p>
          <a:p>
            <a:pPr>
              <a:spcAft>
                <a:spcPts val="600"/>
              </a:spcAft>
            </a:pPr>
            <a:endParaRPr lang="en-US" sz="2000" dirty="0">
              <a:latin typeface="Arial"/>
              <a:ea typeface="Roboto Light" panose="02000000000000000000" pitchFamily="2" charset="0"/>
              <a:cs typeface="Arial"/>
            </a:endParaRPr>
          </a:p>
          <a:p>
            <a:pPr>
              <a:spcAft>
                <a:spcPts val="600"/>
              </a:spcAft>
            </a:pPr>
            <a:endParaRPr lang="en-US" sz="2000" dirty="0">
              <a:latin typeface="Arial"/>
              <a:ea typeface="Roboto Light" panose="02000000000000000000" pitchFamily="2" charset="0"/>
              <a:cs typeface="Arial"/>
            </a:endParaRPr>
          </a:p>
          <a:p>
            <a:pPr>
              <a:spcAft>
                <a:spcPts val="600"/>
              </a:spcAft>
            </a:pPr>
            <a:endParaRPr lang="en-US" sz="2000" dirty="0">
              <a:latin typeface="Arial"/>
              <a:ea typeface="Roboto Light" panose="02000000000000000000" pitchFamily="2" charset="0"/>
              <a:cs typeface="Arial"/>
            </a:endParaRPr>
          </a:p>
          <a:p>
            <a:pPr>
              <a:spcAft>
                <a:spcPts val="600"/>
              </a:spcAft>
            </a:pPr>
            <a:endParaRPr lang="en-US" sz="2000" dirty="0">
              <a:latin typeface="Arial"/>
              <a:ea typeface="Roboto Light" panose="02000000000000000000" pitchFamily="2" charset="0"/>
              <a:cs typeface="Arial"/>
            </a:endParaRPr>
          </a:p>
        </p:txBody>
      </p:sp>
      <p:sp>
        <p:nvSpPr>
          <p:cNvPr id="26" name="TextBox 25">
            <a:extLst>
              <a:ext uri="{FF2B5EF4-FFF2-40B4-BE49-F238E27FC236}">
                <a16:creationId xmlns:a16="http://schemas.microsoft.com/office/drawing/2014/main" id="{CCF436DC-C797-0FD7-84DD-48483C3537D8}"/>
              </a:ext>
            </a:extLst>
          </p:cNvPr>
          <p:cNvSpPr txBox="1"/>
          <p:nvPr/>
        </p:nvSpPr>
        <p:spPr>
          <a:xfrm>
            <a:off x="6792618" y="1200724"/>
            <a:ext cx="5746619" cy="1339379"/>
          </a:xfrm>
          <a:prstGeom prst="rect">
            <a:avLst/>
          </a:prstGeom>
        </p:spPr>
        <p:txBody>
          <a:bodyPr vert="horz" lIns="91440" tIns="45720" rIns="91440" bIns="45720" rtlCol="0" anchor="b">
            <a:normAutofit/>
          </a:bodyPr>
          <a:lstStyle/>
          <a:p>
            <a:pPr>
              <a:lnSpc>
                <a:spcPct val="130000"/>
              </a:lnSpc>
              <a:spcBef>
                <a:spcPts val="1000"/>
              </a:spcBef>
              <a:buSzPct val="80000"/>
            </a:pPr>
            <a:r>
              <a:rPr lang="en-US" sz="2800" cap="all" spc="300" dirty="0">
                <a:latin typeface="Arial"/>
                <a:ea typeface="Roboto Light"/>
                <a:cs typeface="Arial"/>
              </a:rPr>
              <a:t>Provide details! </a:t>
            </a:r>
            <a:endParaRPr lang="en-US" sz="2800" cap="all" spc="300" dirty="0">
              <a:latin typeface="Arial"/>
              <a:ea typeface="Roboto Light" panose="02000000000000000000" pitchFamily="2" charset="0"/>
              <a:cs typeface="Arial"/>
            </a:endParaRPr>
          </a:p>
          <a:p>
            <a:pPr>
              <a:lnSpc>
                <a:spcPct val="130000"/>
              </a:lnSpc>
              <a:spcBef>
                <a:spcPts val="1000"/>
              </a:spcBef>
              <a:buSzPct val="80000"/>
            </a:pPr>
            <a:r>
              <a:rPr lang="en-US" sz="1200" cap="all" spc="300" dirty="0">
                <a:latin typeface="Arial"/>
                <a:ea typeface="Roboto Light" panose="02000000000000000000" pitchFamily="2" charset="0"/>
                <a:cs typeface="Arial"/>
              </a:rPr>
              <a:t>(intro is overview, this is more in depth)</a:t>
            </a:r>
          </a:p>
        </p:txBody>
      </p:sp>
    </p:spTree>
    <p:extLst>
      <p:ext uri="{BB962C8B-B14F-4D97-AF65-F5344CB8AC3E}">
        <p14:creationId xmlns:p14="http://schemas.microsoft.com/office/powerpoint/2010/main" val="206640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4"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A6814345-41DE-42C5-8657-66C1417DF8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E68E419-3727-4F5E-8840-AF149B33B0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19B6EC-D7AE-452F-8D0C-D11BD3377F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EBAF395E-7D52-496C-ACDD-468AEC1AD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56BAADB1-054E-4A82-8D07-643BD1F433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8602" y="576201"/>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5ECEAB0-0605-897A-140C-E4F04C4F6CD1}"/>
              </a:ext>
            </a:extLst>
          </p:cNvPr>
          <p:cNvSpPr txBox="1"/>
          <p:nvPr/>
        </p:nvSpPr>
        <p:spPr>
          <a:xfrm>
            <a:off x="571502" y="3066892"/>
            <a:ext cx="3276598" cy="2856476"/>
          </a:xfrm>
          <a:prstGeom prst="rect">
            <a:avLst/>
          </a:prstGeom>
        </p:spPr>
        <p:txBody>
          <a:bodyPr vert="horz" lIns="91440" tIns="45720" rIns="91440" bIns="45720" rtlCol="0" anchor="b">
            <a:normAutofit/>
          </a:bodyPr>
          <a:lstStyle/>
          <a:p>
            <a:pPr marR="0" lvl="0" indent="-228600">
              <a:lnSpc>
                <a:spcPct val="120000"/>
              </a:lnSpc>
              <a:spcBef>
                <a:spcPts val="0"/>
              </a:spcBef>
              <a:spcAft>
                <a:spcPts val="600"/>
              </a:spcAft>
              <a:buSzPct val="80000"/>
            </a:pPr>
            <a:endParaRPr lang="en-US" b="1" dirty="0">
              <a:effectLst/>
            </a:endParaRPr>
          </a:p>
          <a:p>
            <a:pPr marR="0" lvl="0" indent="-228600">
              <a:lnSpc>
                <a:spcPct val="120000"/>
              </a:lnSpc>
              <a:spcBef>
                <a:spcPts val="0"/>
              </a:spcBef>
              <a:spcAft>
                <a:spcPts val="600"/>
              </a:spcAft>
              <a:buSzPct val="80000"/>
            </a:pPr>
            <a:r>
              <a:rPr lang="en-US" sz="4000" dirty="0">
                <a:latin typeface="+mj-lt"/>
                <a:ea typeface="Roboto Light"/>
              </a:rPr>
              <a:t>Comparison</a:t>
            </a:r>
            <a:endParaRPr lang="en-US" sz="2000" dirty="0">
              <a:effectLst/>
              <a:latin typeface="+mj-lt"/>
              <a:ea typeface="Roboto Light" panose="02000000000000000000" pitchFamily="2" charset="0"/>
            </a:endParaRPr>
          </a:p>
        </p:txBody>
      </p:sp>
      <p:cxnSp>
        <p:nvCxnSpPr>
          <p:cNvPr id="27" name="Straight Connector 26">
            <a:extLst>
              <a:ext uri="{FF2B5EF4-FFF2-40B4-BE49-F238E27FC236}">
                <a16:creationId xmlns:a16="http://schemas.microsoft.com/office/drawing/2014/main" id="{B3121654-FB13-441C-AB60-76710D9170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419600" y="582321"/>
            <a:ext cx="0" cy="56981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58D2D3E-B980-4D6F-BBFB-DF7A3A94729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6286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868351A-E425-3DE3-733D-643B51C3414F}"/>
              </a:ext>
            </a:extLst>
          </p:cNvPr>
          <p:cNvSpPr txBox="1"/>
          <p:nvPr/>
        </p:nvSpPr>
        <p:spPr>
          <a:xfrm>
            <a:off x="4419600" y="1152403"/>
            <a:ext cx="6511636" cy="369332"/>
          </a:xfrm>
          <a:prstGeom prst="rect">
            <a:avLst/>
          </a:prstGeom>
          <a:noFill/>
        </p:spPr>
        <p:txBody>
          <a:bodyPr wrap="square" rtlCol="0">
            <a:spAutoFit/>
          </a:bodyPr>
          <a:lstStyle/>
          <a:p>
            <a:pPr>
              <a:spcAft>
                <a:spcPts val="600"/>
              </a:spcAft>
            </a:pPr>
            <a:r>
              <a:rPr lang="en-US" b="1" dirty="0">
                <a:solidFill>
                  <a:schemeClr val="accent6"/>
                </a:solidFill>
                <a:latin typeface="Roboto Light" panose="02000000000000000000" pitchFamily="2" charset="0"/>
                <a:ea typeface="Roboto Light" panose="02000000000000000000" pitchFamily="2" charset="0"/>
              </a:rPr>
              <a:t>COMPARE and EVALUATE </a:t>
            </a:r>
            <a:r>
              <a:rPr lang="en-US" b="1" dirty="0">
                <a:latin typeface="Roboto Light" panose="02000000000000000000" pitchFamily="2" charset="0"/>
                <a:ea typeface="Roboto Light" panose="02000000000000000000" pitchFamily="2" charset="0"/>
              </a:rPr>
              <a:t>the interventions</a:t>
            </a:r>
            <a:endParaRPr lang="en-US" b="1" dirty="0">
              <a:solidFill>
                <a:schemeClr val="accent2"/>
              </a:solidFill>
              <a:latin typeface="Roboto Light" panose="02000000000000000000" pitchFamily="2" charset="0"/>
              <a:ea typeface="Roboto Light" panose="02000000000000000000" pitchFamily="2" charset="0"/>
            </a:endParaRPr>
          </a:p>
        </p:txBody>
      </p:sp>
      <p:sp>
        <p:nvSpPr>
          <p:cNvPr id="8" name="TextBox 7">
            <a:extLst>
              <a:ext uri="{FF2B5EF4-FFF2-40B4-BE49-F238E27FC236}">
                <a16:creationId xmlns:a16="http://schemas.microsoft.com/office/drawing/2014/main" id="{72BBC7E5-D15E-57CB-7556-4565E1B7B9C8}"/>
              </a:ext>
            </a:extLst>
          </p:cNvPr>
          <p:cNvSpPr txBox="1"/>
          <p:nvPr/>
        </p:nvSpPr>
        <p:spPr>
          <a:xfrm>
            <a:off x="4473350" y="3099749"/>
            <a:ext cx="1634040" cy="723275"/>
          </a:xfrm>
          <a:prstGeom prst="rect">
            <a:avLst/>
          </a:prstGeom>
          <a:noFill/>
        </p:spPr>
        <p:txBody>
          <a:bodyPr wrap="square" rtlCol="0">
            <a:spAutoFit/>
          </a:bodyPr>
          <a:lstStyle/>
          <a:p>
            <a:pPr>
              <a:spcAft>
                <a:spcPts val="600"/>
              </a:spcAft>
            </a:pPr>
            <a:r>
              <a:rPr lang="en-US" b="1" dirty="0">
                <a:latin typeface="Roboto Light" panose="02000000000000000000" pitchFamily="2" charset="0"/>
                <a:ea typeface="Roboto Light" panose="02000000000000000000" pitchFamily="2" charset="0"/>
              </a:rPr>
              <a:t>Similarities</a:t>
            </a:r>
          </a:p>
          <a:p>
            <a:pPr>
              <a:spcAft>
                <a:spcPts val="600"/>
              </a:spcAft>
            </a:pPr>
            <a:r>
              <a:rPr lang="en-US" b="1" dirty="0">
                <a:latin typeface="Roboto Light" panose="02000000000000000000" pitchFamily="2" charset="0"/>
                <a:ea typeface="Roboto Light" panose="02000000000000000000" pitchFamily="2" charset="0"/>
              </a:rPr>
              <a:t>Differences</a:t>
            </a:r>
          </a:p>
        </p:txBody>
      </p:sp>
      <p:sp>
        <p:nvSpPr>
          <p:cNvPr id="9" name="TextBox 8">
            <a:extLst>
              <a:ext uri="{FF2B5EF4-FFF2-40B4-BE49-F238E27FC236}">
                <a16:creationId xmlns:a16="http://schemas.microsoft.com/office/drawing/2014/main" id="{67FCD9E8-4AA7-9503-8BC3-FA89035EF1D9}"/>
              </a:ext>
            </a:extLst>
          </p:cNvPr>
          <p:cNvSpPr txBox="1"/>
          <p:nvPr/>
        </p:nvSpPr>
        <p:spPr>
          <a:xfrm>
            <a:off x="5878149" y="1967939"/>
            <a:ext cx="2143352" cy="3801041"/>
          </a:xfrm>
          <a:prstGeom prst="rect">
            <a:avLst/>
          </a:prstGeom>
          <a:noFill/>
        </p:spPr>
        <p:txBody>
          <a:bodyPr wrap="square" lIns="91440" tIns="45720" rIns="91440" bIns="45720" rtlCol="0" anchor="t">
            <a:spAutoFit/>
          </a:bodyPr>
          <a:lstStyle/>
          <a:p>
            <a:pPr>
              <a:spcAft>
                <a:spcPts val="600"/>
              </a:spcAft>
            </a:pPr>
            <a:r>
              <a:rPr lang="en-US" sz="1600" b="1" dirty="0">
                <a:latin typeface="Roboto Light" panose="02000000000000000000" pitchFamily="2" charset="0"/>
                <a:ea typeface="Roboto Light" panose="02000000000000000000" pitchFamily="2" charset="0"/>
              </a:rPr>
              <a:t>Scope</a:t>
            </a:r>
          </a:p>
          <a:p>
            <a:pPr>
              <a:spcAft>
                <a:spcPts val="600"/>
              </a:spcAft>
            </a:pPr>
            <a:r>
              <a:rPr lang="en-US" sz="1600" b="1" dirty="0">
                <a:latin typeface="Roboto Light" panose="02000000000000000000" pitchFamily="2" charset="0"/>
                <a:ea typeface="Roboto Light" panose="02000000000000000000" pitchFamily="2" charset="0"/>
              </a:rPr>
              <a:t>Population</a:t>
            </a:r>
          </a:p>
          <a:p>
            <a:pPr>
              <a:spcAft>
                <a:spcPts val="600"/>
              </a:spcAft>
            </a:pPr>
            <a:r>
              <a:rPr lang="en-US" sz="1600" b="1" dirty="0">
                <a:latin typeface="Roboto Light" panose="02000000000000000000" pitchFamily="2" charset="0"/>
                <a:ea typeface="Roboto Light" panose="02000000000000000000" pitchFamily="2" charset="0"/>
              </a:rPr>
              <a:t>Time</a:t>
            </a:r>
          </a:p>
          <a:p>
            <a:pPr>
              <a:spcAft>
                <a:spcPts val="600"/>
              </a:spcAft>
            </a:pPr>
            <a:r>
              <a:rPr lang="en-US" sz="1600" b="1" dirty="0">
                <a:latin typeface="Roboto Light" panose="02000000000000000000" pitchFamily="2" charset="0"/>
                <a:ea typeface="Roboto Light" panose="02000000000000000000" pitchFamily="2" charset="0"/>
              </a:rPr>
              <a:t>Goals</a:t>
            </a:r>
          </a:p>
          <a:p>
            <a:pPr>
              <a:spcAft>
                <a:spcPts val="600"/>
              </a:spcAft>
            </a:pPr>
            <a:r>
              <a:rPr lang="en-US" sz="1600" b="1" dirty="0">
                <a:latin typeface="Roboto Light" panose="02000000000000000000" pitchFamily="2" charset="0"/>
                <a:ea typeface="Roboto Light" panose="02000000000000000000" pitchFamily="2" charset="0"/>
              </a:rPr>
              <a:t>Cost</a:t>
            </a:r>
          </a:p>
          <a:p>
            <a:pPr>
              <a:spcAft>
                <a:spcPts val="600"/>
              </a:spcAft>
            </a:pPr>
            <a:r>
              <a:rPr lang="en-US" sz="1600" b="1" dirty="0">
                <a:latin typeface="Roboto Light" panose="02000000000000000000" pitchFamily="2" charset="0"/>
                <a:ea typeface="Roboto Light" panose="02000000000000000000" pitchFamily="2" charset="0"/>
              </a:rPr>
              <a:t>Feasibility (barriers)</a:t>
            </a:r>
          </a:p>
          <a:p>
            <a:pPr>
              <a:spcAft>
                <a:spcPts val="600"/>
              </a:spcAft>
            </a:pPr>
            <a:r>
              <a:rPr lang="en-US" sz="1600" b="1" dirty="0">
                <a:latin typeface="Roboto Light"/>
                <a:ea typeface="Roboto Light"/>
              </a:rPr>
              <a:t>Impact or effectiveness</a:t>
            </a:r>
          </a:p>
          <a:p>
            <a:pPr>
              <a:spcAft>
                <a:spcPts val="600"/>
              </a:spcAft>
            </a:pPr>
            <a:r>
              <a:rPr lang="en-US" sz="1600" b="1" dirty="0">
                <a:latin typeface="Roboto Light"/>
                <a:ea typeface="Roboto Light"/>
              </a:rPr>
              <a:t>Outcomes (results) relative to initial goals</a:t>
            </a:r>
          </a:p>
          <a:p>
            <a:pPr>
              <a:spcAft>
                <a:spcPts val="600"/>
              </a:spcAft>
            </a:pPr>
            <a:endParaRPr lang="en-US" b="1" dirty="0">
              <a:latin typeface="Roboto Light"/>
              <a:ea typeface="Roboto Light"/>
            </a:endParaRPr>
          </a:p>
          <a:p>
            <a:pPr>
              <a:spcAft>
                <a:spcPts val="600"/>
              </a:spcAft>
            </a:pPr>
            <a:endParaRPr lang="en-US" b="1" dirty="0">
              <a:latin typeface="Roboto Light" panose="02000000000000000000" pitchFamily="2" charset="0"/>
              <a:ea typeface="Roboto Light" panose="02000000000000000000" pitchFamily="2" charset="0"/>
            </a:endParaRPr>
          </a:p>
        </p:txBody>
      </p:sp>
      <p:sp>
        <p:nvSpPr>
          <p:cNvPr id="10" name="TextBox 9">
            <a:extLst>
              <a:ext uri="{FF2B5EF4-FFF2-40B4-BE49-F238E27FC236}">
                <a16:creationId xmlns:a16="http://schemas.microsoft.com/office/drawing/2014/main" id="{5FCBF85F-05E7-9817-70E4-08D43E306CE0}"/>
              </a:ext>
            </a:extLst>
          </p:cNvPr>
          <p:cNvSpPr txBox="1"/>
          <p:nvPr/>
        </p:nvSpPr>
        <p:spPr>
          <a:xfrm>
            <a:off x="8252377" y="1881159"/>
            <a:ext cx="1686067" cy="3208571"/>
          </a:xfrm>
          <a:prstGeom prst="rect">
            <a:avLst/>
          </a:prstGeom>
          <a:noFill/>
          <a:ln>
            <a:solidFill>
              <a:srgbClr val="4472C4"/>
            </a:solidFill>
          </a:ln>
        </p:spPr>
        <p:txBody>
          <a:bodyPr wrap="square" lIns="91440" tIns="45720" rIns="91440" bIns="45720" rtlCol="0" anchor="t">
            <a:spAutoFit/>
          </a:bodyPr>
          <a:lstStyle/>
          <a:p>
            <a:pPr algn="ctr">
              <a:spcAft>
                <a:spcPts val="300"/>
              </a:spcAft>
            </a:pPr>
            <a:r>
              <a:rPr lang="en-US" sz="1400" b="1" dirty="0">
                <a:solidFill>
                  <a:schemeClr val="accent1"/>
                </a:solidFill>
                <a:latin typeface="Roboto Light"/>
                <a:ea typeface="Roboto Light"/>
              </a:rPr>
              <a:t>Paragraph 1</a:t>
            </a:r>
            <a:endParaRPr lang="en-US" sz="1400" b="1" dirty="0">
              <a:solidFill>
                <a:schemeClr val="accent1"/>
              </a:solidFill>
              <a:latin typeface="Roboto Light" panose="02000000000000000000" pitchFamily="2" charset="0"/>
              <a:ea typeface="Roboto Light" panose="02000000000000000000" pitchFamily="2" charset="0"/>
            </a:endParaRPr>
          </a:p>
          <a:p>
            <a:r>
              <a:rPr lang="en-US" sz="1400" b="1" dirty="0">
                <a:latin typeface="Roboto Light"/>
                <a:ea typeface="Roboto Light"/>
              </a:rPr>
              <a:t>Similarities </a:t>
            </a:r>
            <a:endParaRPr lang="en-US" sz="1400" b="1" dirty="0">
              <a:latin typeface="Roboto Light"/>
              <a:ea typeface="Roboto Light"/>
              <a:cs typeface="Roboto Light"/>
            </a:endParaRPr>
          </a:p>
          <a:p>
            <a:r>
              <a:rPr lang="en-US" sz="1400" i="1" dirty="0">
                <a:latin typeface="Roboto Light"/>
                <a:ea typeface="Roboto Light"/>
              </a:rPr>
              <a:t>Scope</a:t>
            </a:r>
            <a:endParaRPr lang="en-US" sz="1400" i="1" dirty="0">
              <a:latin typeface="Roboto Light" panose="02000000000000000000" pitchFamily="2" charset="0"/>
              <a:ea typeface="Roboto Light" panose="02000000000000000000" pitchFamily="2" charset="0"/>
            </a:endParaRPr>
          </a:p>
          <a:p>
            <a:r>
              <a:rPr lang="en-US" sz="1400" i="1" dirty="0">
                <a:latin typeface="Roboto Light"/>
                <a:ea typeface="Roboto Light"/>
              </a:rPr>
              <a:t>Population</a:t>
            </a:r>
            <a:br>
              <a:rPr lang="en-US" sz="1400" i="1" dirty="0">
                <a:latin typeface="Roboto Light"/>
                <a:ea typeface="Roboto Light"/>
              </a:rPr>
            </a:br>
            <a:r>
              <a:rPr lang="en-US" sz="1400" i="1" dirty="0">
                <a:latin typeface="Roboto Light"/>
                <a:ea typeface="Roboto Light"/>
              </a:rPr>
              <a:t>Goals</a:t>
            </a:r>
            <a:endParaRPr lang="en-US" sz="1400" i="1" dirty="0">
              <a:latin typeface="Roboto Light" panose="02000000000000000000" pitchFamily="2" charset="0"/>
              <a:ea typeface="Roboto Light" panose="02000000000000000000" pitchFamily="2" charset="0"/>
            </a:endParaRPr>
          </a:p>
          <a:p>
            <a:r>
              <a:rPr lang="en-US" sz="1400" i="1" dirty="0">
                <a:latin typeface="Roboto Light" panose="02000000000000000000" pitchFamily="2" charset="0"/>
                <a:ea typeface="Roboto Light" panose="02000000000000000000" pitchFamily="2" charset="0"/>
              </a:rPr>
              <a:t>Time</a:t>
            </a:r>
          </a:p>
          <a:p>
            <a:r>
              <a:rPr lang="en-US" sz="1400" i="1" dirty="0">
                <a:latin typeface="Roboto Light"/>
                <a:ea typeface="Roboto Light"/>
              </a:rPr>
              <a:t>Cost </a:t>
            </a:r>
            <a:br>
              <a:rPr lang="en-US" sz="1400" i="1" dirty="0">
                <a:latin typeface="Roboto Light"/>
                <a:ea typeface="Roboto Light"/>
              </a:rPr>
            </a:br>
            <a:r>
              <a:rPr lang="en-US" sz="1400" i="1" dirty="0">
                <a:latin typeface="Roboto Light"/>
                <a:ea typeface="Roboto Light"/>
              </a:rPr>
              <a:t>Feasibility (barriers)</a:t>
            </a:r>
          </a:p>
          <a:p>
            <a:r>
              <a:rPr lang="en-US" sz="1400" i="1" dirty="0">
                <a:latin typeface="Roboto Light" panose="02000000000000000000" pitchFamily="2" charset="0"/>
                <a:ea typeface="Roboto Light" panose="02000000000000000000" pitchFamily="2" charset="0"/>
              </a:rPr>
              <a:t>Impact or effectiveness</a:t>
            </a:r>
          </a:p>
          <a:p>
            <a:r>
              <a:rPr lang="en-US" sz="1400" i="1" dirty="0">
                <a:latin typeface="Roboto Light" panose="02000000000000000000" pitchFamily="2" charset="0"/>
                <a:ea typeface="Roboto Light" panose="02000000000000000000" pitchFamily="2" charset="0"/>
              </a:rPr>
              <a:t>Outcomes (results) relative to initial goals</a:t>
            </a:r>
          </a:p>
          <a:p>
            <a:endParaRPr lang="en-US" i="1" dirty="0">
              <a:latin typeface="Roboto Light" panose="02000000000000000000" pitchFamily="2" charset="0"/>
              <a:ea typeface="Roboto Light" panose="02000000000000000000" pitchFamily="2" charset="0"/>
            </a:endParaRPr>
          </a:p>
        </p:txBody>
      </p:sp>
      <p:sp>
        <p:nvSpPr>
          <p:cNvPr id="4" name="TextBox 3">
            <a:extLst>
              <a:ext uri="{FF2B5EF4-FFF2-40B4-BE49-F238E27FC236}">
                <a16:creationId xmlns:a16="http://schemas.microsoft.com/office/drawing/2014/main" id="{BF904C36-ACE7-C059-83F9-4F5B11146B4F}"/>
              </a:ext>
            </a:extLst>
          </p:cNvPr>
          <p:cNvSpPr txBox="1"/>
          <p:nvPr/>
        </p:nvSpPr>
        <p:spPr>
          <a:xfrm>
            <a:off x="9987135" y="1880171"/>
            <a:ext cx="1677036" cy="3208571"/>
          </a:xfrm>
          <a:prstGeom prst="rect">
            <a:avLst/>
          </a:prstGeom>
          <a:noFill/>
          <a:ln>
            <a:solidFill>
              <a:srgbClr val="4472C4"/>
            </a:solidFill>
          </a:ln>
        </p:spPr>
        <p:txBody>
          <a:bodyPr wrap="square" lIns="91440" tIns="45720" rIns="91440" bIns="45720" rtlCol="0" anchor="t">
            <a:spAutoFit/>
          </a:bodyPr>
          <a:lstStyle/>
          <a:p>
            <a:pPr algn="ctr">
              <a:spcAft>
                <a:spcPts val="300"/>
              </a:spcAft>
            </a:pPr>
            <a:r>
              <a:rPr lang="en-US" sz="1400" b="1" dirty="0">
                <a:solidFill>
                  <a:schemeClr val="accent1"/>
                </a:solidFill>
                <a:latin typeface="Roboto Light"/>
                <a:ea typeface="Roboto Light"/>
              </a:rPr>
              <a:t>Paragraph 2</a:t>
            </a:r>
            <a:endParaRPr lang="en-US" sz="1400" b="1" dirty="0">
              <a:solidFill>
                <a:schemeClr val="accent1"/>
              </a:solidFill>
              <a:latin typeface="Roboto Light" panose="02000000000000000000" pitchFamily="2" charset="0"/>
              <a:ea typeface="Roboto Light" panose="02000000000000000000" pitchFamily="2" charset="0"/>
            </a:endParaRPr>
          </a:p>
          <a:p>
            <a:r>
              <a:rPr lang="en-US" sz="1400" b="1" dirty="0">
                <a:latin typeface="Roboto Light"/>
                <a:ea typeface="Roboto Light"/>
              </a:rPr>
              <a:t>Differences</a:t>
            </a:r>
          </a:p>
          <a:p>
            <a:r>
              <a:rPr lang="en-US" sz="1400" i="1" dirty="0">
                <a:latin typeface="Roboto Light"/>
                <a:ea typeface="Roboto Light"/>
              </a:rPr>
              <a:t>Scope</a:t>
            </a:r>
            <a:endParaRPr lang="en-US" sz="1400" i="1" dirty="0">
              <a:latin typeface="Roboto Light" panose="02000000000000000000" pitchFamily="2" charset="0"/>
              <a:ea typeface="Roboto Light" panose="02000000000000000000" pitchFamily="2" charset="0"/>
            </a:endParaRPr>
          </a:p>
          <a:p>
            <a:r>
              <a:rPr lang="en-US" sz="1400" i="1" dirty="0">
                <a:latin typeface="Roboto Light"/>
                <a:ea typeface="Roboto Light"/>
              </a:rPr>
              <a:t>Population</a:t>
            </a:r>
            <a:br>
              <a:rPr lang="en-US" sz="1400" i="1" dirty="0">
                <a:latin typeface="Roboto Light"/>
                <a:ea typeface="Roboto Light"/>
              </a:rPr>
            </a:br>
            <a:r>
              <a:rPr lang="en-US" sz="1400" i="1" dirty="0">
                <a:latin typeface="Roboto Light"/>
                <a:ea typeface="Roboto Light"/>
              </a:rPr>
              <a:t>Goals</a:t>
            </a:r>
            <a:endParaRPr lang="en-US" sz="1400" i="1" dirty="0">
              <a:latin typeface="Roboto Light" panose="02000000000000000000" pitchFamily="2" charset="0"/>
              <a:ea typeface="Roboto Light" panose="02000000000000000000" pitchFamily="2" charset="0"/>
            </a:endParaRPr>
          </a:p>
          <a:p>
            <a:r>
              <a:rPr lang="en-US" sz="1400" i="1" dirty="0">
                <a:latin typeface="Roboto Light" panose="02000000000000000000" pitchFamily="2" charset="0"/>
                <a:ea typeface="Roboto Light" panose="02000000000000000000" pitchFamily="2" charset="0"/>
              </a:rPr>
              <a:t>Time</a:t>
            </a:r>
          </a:p>
          <a:p>
            <a:r>
              <a:rPr lang="en-US" sz="1400" i="1" dirty="0">
                <a:latin typeface="Roboto Light"/>
                <a:ea typeface="Roboto Light"/>
              </a:rPr>
              <a:t>Cost </a:t>
            </a:r>
            <a:br>
              <a:rPr lang="en-US" sz="1400" i="1" dirty="0">
                <a:latin typeface="Roboto Light"/>
                <a:ea typeface="Roboto Light"/>
              </a:rPr>
            </a:br>
            <a:r>
              <a:rPr lang="en-US" sz="1400" i="1" dirty="0">
                <a:latin typeface="Roboto Light"/>
                <a:ea typeface="Roboto Light"/>
              </a:rPr>
              <a:t>Feasibility (barriers)</a:t>
            </a:r>
          </a:p>
          <a:p>
            <a:r>
              <a:rPr lang="en-US" sz="1400" i="1" dirty="0">
                <a:latin typeface="Roboto Light" panose="02000000000000000000" pitchFamily="2" charset="0"/>
                <a:ea typeface="Roboto Light" panose="02000000000000000000" pitchFamily="2" charset="0"/>
              </a:rPr>
              <a:t>Impact or effectiveness</a:t>
            </a:r>
          </a:p>
          <a:p>
            <a:r>
              <a:rPr lang="en-US" sz="1400" i="1" dirty="0">
                <a:latin typeface="Roboto Light" panose="02000000000000000000" pitchFamily="2" charset="0"/>
                <a:ea typeface="Roboto Light" panose="02000000000000000000" pitchFamily="2" charset="0"/>
              </a:rPr>
              <a:t>Outcomes (results) relative to initial goals</a:t>
            </a:r>
          </a:p>
          <a:p>
            <a:endParaRPr lang="en-US" i="1" dirty="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374880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A6814345-41DE-42C5-8657-66C1417DF8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E68E419-3727-4F5E-8840-AF149B33B0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19B6EC-D7AE-452F-8D0C-D11BD3377F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EBAF395E-7D52-496C-ACDD-468AEC1AD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56BAADB1-054E-4A82-8D07-643BD1F433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8602" y="576201"/>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5ECEAB0-0605-897A-140C-E4F04C4F6CD1}"/>
              </a:ext>
            </a:extLst>
          </p:cNvPr>
          <p:cNvSpPr txBox="1"/>
          <p:nvPr/>
        </p:nvSpPr>
        <p:spPr>
          <a:xfrm>
            <a:off x="571502" y="3066892"/>
            <a:ext cx="3276598" cy="2856476"/>
          </a:xfrm>
          <a:prstGeom prst="rect">
            <a:avLst/>
          </a:prstGeom>
        </p:spPr>
        <p:txBody>
          <a:bodyPr vert="horz" lIns="91440" tIns="45720" rIns="91440" bIns="45720" rtlCol="0" anchor="b">
            <a:normAutofit/>
          </a:bodyPr>
          <a:lstStyle/>
          <a:p>
            <a:pPr marR="0" lvl="0" indent="-228600">
              <a:lnSpc>
                <a:spcPct val="120000"/>
              </a:lnSpc>
              <a:spcBef>
                <a:spcPts val="0"/>
              </a:spcBef>
              <a:spcAft>
                <a:spcPts val="600"/>
              </a:spcAft>
              <a:buSzPct val="80000"/>
            </a:pPr>
            <a:endParaRPr lang="en-US" sz="4000" b="1" dirty="0">
              <a:effectLst/>
            </a:endParaRPr>
          </a:p>
          <a:p>
            <a:pPr marR="0" lvl="0" indent="-228600">
              <a:lnSpc>
                <a:spcPct val="120000"/>
              </a:lnSpc>
              <a:spcBef>
                <a:spcPts val="0"/>
              </a:spcBef>
              <a:spcAft>
                <a:spcPts val="600"/>
              </a:spcAft>
              <a:buSzPct val="80000"/>
            </a:pPr>
            <a:r>
              <a:rPr lang="en-US" sz="4000" dirty="0">
                <a:latin typeface="+mj-lt"/>
              </a:rPr>
              <a:t>Conclusion</a:t>
            </a:r>
          </a:p>
          <a:p>
            <a:pPr marR="0" lvl="0" indent="-228600">
              <a:lnSpc>
                <a:spcPct val="120000"/>
              </a:lnSpc>
              <a:spcBef>
                <a:spcPts val="0"/>
              </a:spcBef>
              <a:spcAft>
                <a:spcPts val="600"/>
              </a:spcAft>
              <a:buSzPct val="80000"/>
            </a:pPr>
            <a:endParaRPr lang="en-US" b="1" dirty="0">
              <a:effectLst/>
            </a:endParaRPr>
          </a:p>
        </p:txBody>
      </p:sp>
      <p:cxnSp>
        <p:nvCxnSpPr>
          <p:cNvPr id="27" name="Straight Connector 26">
            <a:extLst>
              <a:ext uri="{FF2B5EF4-FFF2-40B4-BE49-F238E27FC236}">
                <a16:creationId xmlns:a16="http://schemas.microsoft.com/office/drawing/2014/main" id="{B3121654-FB13-441C-AB60-76710D9170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419600" y="588336"/>
            <a:ext cx="0" cy="56981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58D2D3E-B980-4D6F-BBFB-DF7A3A94729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6286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147E65CC-1598-7A61-87C4-181BFFDA78E7}"/>
              </a:ext>
            </a:extLst>
          </p:cNvPr>
          <p:cNvSpPr txBox="1"/>
          <p:nvPr/>
        </p:nvSpPr>
        <p:spPr>
          <a:xfrm>
            <a:off x="5583137" y="1690786"/>
            <a:ext cx="5053441" cy="3493264"/>
          </a:xfrm>
          <a:prstGeom prst="rect">
            <a:avLst/>
          </a:prstGeom>
          <a:noFill/>
        </p:spPr>
        <p:txBody>
          <a:bodyPr wrap="square" rtlCol="0">
            <a:spAutoFit/>
          </a:bodyPr>
          <a:lstStyle/>
          <a:p>
            <a:pPr algn="ctr">
              <a:spcAft>
                <a:spcPts val="600"/>
              </a:spcAft>
            </a:pPr>
            <a:r>
              <a:rPr lang="en-US" sz="2800" b="1" dirty="0">
                <a:latin typeface="Roboto Light" panose="02000000000000000000" pitchFamily="2" charset="0"/>
                <a:ea typeface="Roboto Light" panose="02000000000000000000" pitchFamily="2" charset="0"/>
              </a:rPr>
              <a:t>To summarize your main point or argument or finding</a:t>
            </a:r>
          </a:p>
          <a:p>
            <a:pPr algn="ctr">
              <a:spcAft>
                <a:spcPts val="600"/>
              </a:spcAft>
            </a:pPr>
            <a:endParaRPr lang="en-US" sz="2800" b="1" dirty="0">
              <a:latin typeface="Roboto Light" panose="02000000000000000000" pitchFamily="2" charset="0"/>
              <a:ea typeface="Roboto Light" panose="02000000000000000000" pitchFamily="2" charset="0"/>
            </a:endParaRPr>
          </a:p>
          <a:p>
            <a:pPr algn="ctr">
              <a:spcAft>
                <a:spcPts val="600"/>
              </a:spcAft>
            </a:pPr>
            <a:r>
              <a:rPr lang="en-US" sz="2800" b="1" dirty="0">
                <a:latin typeface="Roboto Light" panose="02000000000000000000" pitchFamily="2" charset="0"/>
                <a:ea typeface="Roboto Light" panose="02000000000000000000" pitchFamily="2" charset="0"/>
              </a:rPr>
              <a:t>To explain why it matters </a:t>
            </a:r>
          </a:p>
          <a:p>
            <a:pPr algn="ctr">
              <a:spcAft>
                <a:spcPts val="600"/>
              </a:spcAft>
            </a:pPr>
            <a:endParaRPr lang="en-US" sz="2800" b="1" dirty="0">
              <a:latin typeface="Roboto Light" panose="02000000000000000000" pitchFamily="2" charset="0"/>
              <a:ea typeface="Roboto Light" panose="02000000000000000000" pitchFamily="2" charset="0"/>
            </a:endParaRPr>
          </a:p>
          <a:p>
            <a:pPr algn="ctr">
              <a:spcAft>
                <a:spcPts val="600"/>
              </a:spcAft>
            </a:pPr>
            <a:r>
              <a:rPr lang="en-US" sz="2800" b="1" dirty="0">
                <a:latin typeface="Roboto Light" panose="02000000000000000000" pitchFamily="2" charset="0"/>
                <a:ea typeface="Roboto Light" panose="02000000000000000000" pitchFamily="2" charset="0"/>
              </a:rPr>
              <a:t>So what?</a:t>
            </a:r>
          </a:p>
          <a:p>
            <a:pPr algn="ctr">
              <a:spcAft>
                <a:spcPts val="600"/>
              </a:spcAft>
            </a:pPr>
            <a:r>
              <a:rPr lang="en-US" sz="2800" b="1" dirty="0">
                <a:latin typeface="Roboto Light" panose="02000000000000000000" pitchFamily="2" charset="0"/>
                <a:ea typeface="Roboto Light" panose="02000000000000000000" pitchFamily="2" charset="0"/>
              </a:rPr>
              <a:t>What are the implications?</a:t>
            </a:r>
          </a:p>
        </p:txBody>
      </p:sp>
    </p:spTree>
    <p:extLst>
      <p:ext uri="{BB962C8B-B14F-4D97-AF65-F5344CB8AC3E}">
        <p14:creationId xmlns:p14="http://schemas.microsoft.com/office/powerpoint/2010/main" val="354120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A240FCEE-B6E2-46D0-9BB0-F45F79545E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BD2FB83-3783-4477-80B5-DA5BF10BAF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83EA203-71D5-49C0-9626-FFA8E46787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9D66D334-ED8A-40FD-815A-9CFDBD1D69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0764C6-D9ED-F24F-6A14-4C49F947F6CF}"/>
              </a:ext>
            </a:extLst>
          </p:cNvPr>
          <p:cNvSpPr>
            <a:spLocks noGrp="1"/>
          </p:cNvSpPr>
          <p:nvPr>
            <p:ph type="title"/>
          </p:nvPr>
        </p:nvSpPr>
        <p:spPr>
          <a:xfrm>
            <a:off x="521208" y="822960"/>
            <a:ext cx="6479811" cy="5161069"/>
          </a:xfrm>
        </p:spPr>
        <p:txBody>
          <a:bodyPr vert="horz" lIns="91440" tIns="45720" rIns="91440" bIns="45720" rtlCol="0" anchor="b">
            <a:normAutofit/>
          </a:bodyPr>
          <a:lstStyle/>
          <a:p>
            <a:r>
              <a:rPr lang="en-US" sz="6000" dirty="0">
                <a:latin typeface="Batang"/>
                <a:ea typeface="Batang"/>
              </a:rPr>
              <a:t>Assignments</a:t>
            </a:r>
            <a:endParaRPr lang="en-US" sz="6000" dirty="0"/>
          </a:p>
        </p:txBody>
      </p:sp>
      <p:cxnSp>
        <p:nvCxnSpPr>
          <p:cNvPr id="15" name="Straight Connector 14">
            <a:extLst>
              <a:ext uri="{FF2B5EF4-FFF2-40B4-BE49-F238E27FC236}">
                <a16:creationId xmlns:a16="http://schemas.microsoft.com/office/drawing/2014/main" id="{B0CA2E30-B650-462E-B9FC-274981FAD1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7300" y="573971"/>
            <a:ext cx="0" cy="57125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5650B4-3EA6-4022-B35C-09321844D8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175" y="571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6A16AC-AFBE-42BD-9588-2522D7E43B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176" y="6286500"/>
            <a:ext cx="110433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3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1</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a:xfrm>
            <a:off x="571499" y="2075688"/>
            <a:ext cx="11048606" cy="4314398"/>
          </a:xfrm>
        </p:spPr>
        <p:txBody>
          <a:bodyPr vert="horz" lIns="91440" tIns="45720" rIns="91440" bIns="45720" rtlCol="0" anchor="t">
            <a:normAutofit/>
          </a:bodyPr>
          <a:lstStyle/>
          <a:p>
            <a:pPr marL="0" indent="0">
              <a:buNone/>
            </a:pPr>
            <a:r>
              <a:rPr lang="en-US" b="0" i="0" dirty="0">
                <a:effectLst/>
                <a:latin typeface="Arial"/>
                <a:cs typeface="Arial"/>
              </a:rPr>
              <a:t>Due 2/22 by 0830</a:t>
            </a:r>
            <a:endParaRPr lang="en-US" dirty="0">
              <a:latin typeface="Arial"/>
              <a:cs typeface="Arial"/>
            </a:endParaRPr>
          </a:p>
          <a:p>
            <a:pPr marL="0" indent="0">
              <a:buNone/>
            </a:pPr>
            <a:r>
              <a:rPr lang="en-US" b="0" i="0" dirty="0">
                <a:effectLst/>
                <a:latin typeface="Arial"/>
                <a:cs typeface="Arial"/>
              </a:rPr>
              <a:t>Purpose: </a:t>
            </a:r>
            <a:r>
              <a:rPr lang="en-US" dirty="0">
                <a:latin typeface="Arial"/>
                <a:cs typeface="Arial"/>
              </a:rPr>
              <a:t>Use the Writing Assignment 1 quiz link to indicate </a:t>
            </a:r>
            <a:r>
              <a:rPr lang="en-US" b="0" i="0" dirty="0">
                <a:effectLst/>
                <a:latin typeface="Arial"/>
                <a:cs typeface="Arial"/>
              </a:rPr>
              <a:t>a topic of interest to you and two populations that are significantly affected by it.</a:t>
            </a:r>
            <a:endParaRPr lang="en-US" dirty="0"/>
          </a:p>
          <a:p>
            <a:pPr>
              <a:buFont typeface="Calibri" panose="020B0604020202020204" pitchFamily="34" charset="0"/>
              <a:buChar char="-"/>
            </a:pPr>
            <a:r>
              <a:rPr lang="en-US" b="0" i="0" dirty="0">
                <a:effectLst/>
                <a:latin typeface="Arial"/>
                <a:cs typeface="Arial"/>
              </a:rPr>
              <a:t>Focus on a specific, measurable, health issue</a:t>
            </a:r>
            <a:r>
              <a:rPr lang="en-US" dirty="0">
                <a:latin typeface="Arial"/>
                <a:cs typeface="Arial"/>
              </a:rPr>
              <a:t> </a:t>
            </a:r>
          </a:p>
          <a:p>
            <a:pPr>
              <a:buFont typeface="Calibri" panose="020B0604020202020204" pitchFamily="34" charset="0"/>
              <a:buChar char="-"/>
            </a:pPr>
            <a:r>
              <a:rPr lang="en-US" b="0" i="0" dirty="0">
                <a:effectLst/>
                <a:latin typeface="Arial"/>
                <a:cs typeface="Arial"/>
              </a:rPr>
              <a:t>Choose two populations</a:t>
            </a:r>
            <a:r>
              <a:rPr lang="en-US" dirty="0">
                <a:latin typeface="Arial"/>
                <a:cs typeface="Arial"/>
              </a:rPr>
              <a:t> that</a:t>
            </a:r>
            <a:r>
              <a:rPr lang="en-US" b="0" i="0" dirty="0">
                <a:effectLst/>
                <a:latin typeface="Arial"/>
                <a:cs typeface="Arial"/>
              </a:rPr>
              <a:t> are affected by this issue</a:t>
            </a:r>
            <a:r>
              <a:rPr lang="en-US" dirty="0">
                <a:latin typeface="Arial"/>
                <a:cs typeface="Arial"/>
              </a:rPr>
              <a:t> </a:t>
            </a:r>
          </a:p>
          <a:p>
            <a:pPr lvl="1">
              <a:buFont typeface="Courier New" panose="020B0604020202020204" pitchFamily="34" charset="0"/>
              <a:buChar char="o"/>
            </a:pPr>
            <a:r>
              <a:rPr lang="en-US" sz="1600" b="1" dirty="0">
                <a:solidFill>
                  <a:srgbClr val="2D3B45"/>
                </a:solidFill>
                <a:ea typeface="+mn-lt"/>
                <a:cs typeface="+mn-lt"/>
              </a:rPr>
              <a:t>The population may be defined socially, chronologically, or geographically.  For example, trauma in children 0-12, or premature labor in persons of color, food insecurity in older adults, lead poisoning in Iowa’s poorest counties, etc.  It will be part of your job to narrow the population so that your exploration is comprehensive but not so narrow that you have to scrape to find reliable and credible sources.</a:t>
            </a:r>
            <a:endParaRPr lang="en-US" sz="1600" b="1" dirty="0">
              <a:solidFill>
                <a:srgbClr val="2D3B45"/>
              </a:solidFill>
              <a:latin typeface="Avenir Next LT Pro Light"/>
              <a:cs typeface="Arial"/>
            </a:endParaRPr>
          </a:p>
        </p:txBody>
      </p:sp>
    </p:spTree>
    <p:extLst>
      <p:ext uri="{BB962C8B-B14F-4D97-AF65-F5344CB8AC3E}">
        <p14:creationId xmlns:p14="http://schemas.microsoft.com/office/powerpoint/2010/main" val="216699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2a</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a:xfrm>
            <a:off x="571499" y="2075688"/>
            <a:ext cx="11048606" cy="4258369"/>
          </a:xfrm>
        </p:spPr>
        <p:txBody>
          <a:bodyPr vert="horz" lIns="91440" tIns="45720" rIns="91440" bIns="45720" rtlCol="0" anchor="t">
            <a:normAutofit fontScale="62500" lnSpcReduction="20000"/>
          </a:bodyPr>
          <a:lstStyle/>
          <a:p>
            <a:pPr marL="0" indent="0">
              <a:buNone/>
            </a:pPr>
            <a:r>
              <a:rPr lang="en-US" sz="2300" b="0" i="0" dirty="0">
                <a:effectLst/>
                <a:latin typeface="Arial"/>
                <a:cs typeface="Arial"/>
              </a:rPr>
              <a:t>Due 2/22 by 1130</a:t>
            </a:r>
          </a:p>
          <a:p>
            <a:pPr marL="0" indent="0">
              <a:buNone/>
            </a:pPr>
            <a:r>
              <a:rPr lang="en-US" sz="2300" b="0" i="0" dirty="0">
                <a:effectLst/>
                <a:latin typeface="Arial"/>
                <a:cs typeface="Arial"/>
              </a:rPr>
              <a:t>Purpose: Begin a literature review to support your paper. Practice searching for quality resources that pertain to your topic, population, and potential interventions.</a:t>
            </a:r>
          </a:p>
          <a:p>
            <a:pPr marL="0" indent="0">
              <a:buNone/>
            </a:pPr>
            <a:r>
              <a:rPr lang="en-US" sz="2300" dirty="0">
                <a:latin typeface="Arial"/>
                <a:cs typeface="Arial"/>
              </a:rPr>
              <a:t>Steps:</a:t>
            </a:r>
          </a:p>
          <a:p>
            <a:pPr marL="457200" indent="-457200">
              <a:buAutoNum type="arabicPeriod"/>
            </a:pPr>
            <a:r>
              <a:rPr lang="en-US" sz="2300" dirty="0">
                <a:latin typeface="Arial"/>
                <a:cs typeface="Arial"/>
              </a:rPr>
              <a:t>Look for your</a:t>
            </a:r>
            <a:r>
              <a:rPr lang="en-US" sz="2300" b="0" i="0" dirty="0">
                <a:effectLst/>
                <a:latin typeface="Arial"/>
                <a:cs typeface="Arial"/>
              </a:rPr>
              <a:t> collaborative document with the members in your table group.</a:t>
            </a:r>
            <a:r>
              <a:rPr lang="en-US" sz="2300" dirty="0">
                <a:latin typeface="Arial"/>
                <a:cs typeface="Arial"/>
              </a:rPr>
              <a:t> </a:t>
            </a:r>
            <a:endParaRPr lang="en-US" sz="2300" dirty="0">
              <a:latin typeface="Avenir Next LT Pro Light"/>
              <a:cs typeface="Arial"/>
            </a:endParaRPr>
          </a:p>
          <a:p>
            <a:pPr marL="457200" indent="-457200">
              <a:buAutoNum type="arabicPeriod"/>
            </a:pPr>
            <a:r>
              <a:rPr lang="en-US" sz="2300" b="0" i="0" dirty="0">
                <a:effectLst/>
                <a:latin typeface="Arial"/>
                <a:cs typeface="Arial"/>
              </a:rPr>
              <a:t>In class time will be given for you to find</a:t>
            </a:r>
            <a:r>
              <a:rPr lang="en-US" sz="2300" dirty="0">
                <a:latin typeface="Arial"/>
                <a:cs typeface="Arial"/>
              </a:rPr>
              <a:t>: </a:t>
            </a:r>
            <a:endParaRPr lang="en-US" sz="2300">
              <a:latin typeface="Avenir Next LT Pro Light"/>
              <a:cs typeface="Arial"/>
            </a:endParaRPr>
          </a:p>
          <a:p>
            <a:pPr marL="685800" lvl="1">
              <a:buFont typeface="Courier New" panose="020B0604020202020204" pitchFamily="34" charset="0"/>
              <a:buChar char="o"/>
            </a:pPr>
            <a:r>
              <a:rPr lang="en-US" sz="2100" b="0" i="0" dirty="0">
                <a:effectLst/>
                <a:latin typeface="Arial"/>
                <a:cs typeface="Arial"/>
              </a:rPr>
              <a:t>1-2 articles on your public health topic of interest</a:t>
            </a:r>
            <a:r>
              <a:rPr lang="en-US" sz="2100" dirty="0">
                <a:latin typeface="Arial"/>
                <a:cs typeface="Arial"/>
              </a:rPr>
              <a:t> </a:t>
            </a:r>
            <a:endParaRPr lang="en-US" sz="2100">
              <a:latin typeface="Avenir Next LT Pro Light"/>
              <a:cs typeface="Arial"/>
            </a:endParaRPr>
          </a:p>
          <a:p>
            <a:pPr marL="685800" lvl="1">
              <a:buFont typeface="Courier New" panose="020B0604020202020204" pitchFamily="34" charset="0"/>
              <a:buChar char="o"/>
            </a:pPr>
            <a:r>
              <a:rPr lang="en-US" sz="2000" b="0" i="0" dirty="0">
                <a:effectLst/>
                <a:latin typeface="Arial"/>
                <a:cs typeface="Arial"/>
              </a:rPr>
              <a:t>1-2 articles on each of your </a:t>
            </a:r>
            <a:r>
              <a:rPr lang="en-US" sz="2000" dirty="0">
                <a:latin typeface="Arial"/>
                <a:cs typeface="Arial"/>
              </a:rPr>
              <a:t>populations</a:t>
            </a:r>
            <a:endParaRPr lang="en-US" sz="2000">
              <a:latin typeface="Avenir Next LT Pro Light"/>
              <a:cs typeface="Arial"/>
            </a:endParaRPr>
          </a:p>
          <a:p>
            <a:pPr marL="685800" lvl="1">
              <a:buFont typeface="Courier New" panose="020B0604020202020204" pitchFamily="34" charset="0"/>
              <a:buChar char="o"/>
            </a:pPr>
            <a:r>
              <a:rPr lang="en-US" sz="2000" dirty="0">
                <a:latin typeface="Arial"/>
                <a:cs typeface="Arial"/>
              </a:rPr>
              <a:t>1-2</a:t>
            </a:r>
            <a:r>
              <a:rPr lang="en-US" sz="2000" b="0" i="0" dirty="0">
                <a:effectLst/>
                <a:latin typeface="Arial"/>
                <a:cs typeface="Arial"/>
              </a:rPr>
              <a:t> articles on an intervention that addresses the public health issue within each of the populations</a:t>
            </a:r>
            <a:r>
              <a:rPr lang="en-US" sz="2000" dirty="0">
                <a:latin typeface="Arial"/>
                <a:cs typeface="Arial"/>
              </a:rPr>
              <a:t> </a:t>
            </a:r>
            <a:endParaRPr lang="en-US" sz="2000">
              <a:latin typeface="Avenir Next LT Pro Light"/>
              <a:cs typeface="Arial"/>
            </a:endParaRPr>
          </a:p>
          <a:p>
            <a:pPr lvl="2" indent="0">
              <a:buNone/>
            </a:pPr>
            <a:r>
              <a:rPr lang="en-US" sz="1700" dirty="0">
                <a:latin typeface="Arial"/>
                <a:cs typeface="Arial"/>
              </a:rPr>
              <a:t>** </a:t>
            </a:r>
            <a:r>
              <a:rPr lang="en-US" sz="1700" b="0" i="0" dirty="0">
                <a:effectLst/>
                <a:latin typeface="Arial"/>
                <a:cs typeface="Arial"/>
              </a:rPr>
              <a:t>These articles may include statistics about the problem's significance in the country and the populations. Similarly, the population-specific articles will likely include that information and should help paint a picture of the population's needs, strengths and weaknesses that will support its need for interventions.</a:t>
            </a:r>
            <a:r>
              <a:rPr lang="en-US" sz="1700" dirty="0">
                <a:latin typeface="Arial"/>
                <a:cs typeface="Arial"/>
              </a:rPr>
              <a:t> </a:t>
            </a:r>
            <a:endParaRPr lang="en-US" sz="1700">
              <a:latin typeface="Avenir Next LT Pro Light"/>
              <a:cs typeface="Arial"/>
            </a:endParaRPr>
          </a:p>
          <a:p>
            <a:pPr marL="685800" lvl="1">
              <a:buFont typeface="Courier New" panose="020B0604020202020204" pitchFamily="34" charset="0"/>
              <a:buChar char="o"/>
            </a:pPr>
            <a:r>
              <a:rPr lang="en-US" sz="2000" b="0" i="0" dirty="0">
                <a:effectLst/>
                <a:latin typeface="Arial"/>
                <a:cs typeface="Arial"/>
              </a:rPr>
              <a:t>You will then provide</a:t>
            </a:r>
            <a:r>
              <a:rPr lang="en-US" sz="2000" dirty="0">
                <a:latin typeface="Arial"/>
                <a:cs typeface="Arial"/>
              </a:rPr>
              <a:t>: </a:t>
            </a:r>
            <a:endParaRPr lang="en-US" sz="2000">
              <a:latin typeface="Avenir Next LT Pro Light"/>
              <a:cs typeface="Arial"/>
            </a:endParaRPr>
          </a:p>
          <a:p>
            <a:pPr marL="960120" lvl="2">
              <a:buFont typeface="Wingdings" panose="020B0604020202020204" pitchFamily="34" charset="0"/>
              <a:buChar char="§"/>
            </a:pPr>
            <a:r>
              <a:rPr lang="en-US" sz="1700" b="0" i="0" dirty="0">
                <a:effectLst/>
                <a:latin typeface="Arial"/>
                <a:cs typeface="Arial"/>
              </a:rPr>
              <a:t>3 summary points for the public health issue articles</a:t>
            </a:r>
            <a:endParaRPr lang="en-US" sz="1700" dirty="0">
              <a:latin typeface="Avenir Next LT Pro Light"/>
              <a:cs typeface="Arial"/>
            </a:endParaRPr>
          </a:p>
          <a:p>
            <a:pPr marL="960120" lvl="2">
              <a:buFont typeface="Wingdings" panose="020B0604020202020204" pitchFamily="34" charset="0"/>
              <a:buChar char="§"/>
            </a:pPr>
            <a:r>
              <a:rPr lang="en-US" sz="1700" b="0" i="0" dirty="0">
                <a:effectLst/>
                <a:latin typeface="Arial"/>
                <a:cs typeface="Arial"/>
              </a:rPr>
              <a:t>3 for the population articles</a:t>
            </a:r>
            <a:endParaRPr lang="en-US" sz="1700">
              <a:latin typeface="Avenir Next LT Pro Light"/>
              <a:cs typeface="Arial"/>
            </a:endParaRPr>
          </a:p>
          <a:p>
            <a:pPr marL="960120" lvl="2">
              <a:buFont typeface="Wingdings" panose="020B0604020202020204" pitchFamily="34" charset="0"/>
              <a:buChar char="§"/>
            </a:pPr>
            <a:r>
              <a:rPr lang="en-US" sz="1700" dirty="0">
                <a:latin typeface="Arial"/>
                <a:cs typeface="Arial"/>
              </a:rPr>
              <a:t>3</a:t>
            </a:r>
            <a:r>
              <a:rPr lang="en-US" sz="1700" b="0" i="0" dirty="0">
                <a:effectLst/>
                <a:latin typeface="Arial"/>
                <a:cs typeface="Arial"/>
              </a:rPr>
              <a:t> for the interventions articles (3 total between the 2 interventions</a:t>
            </a:r>
            <a:r>
              <a:rPr lang="en-US" sz="1700" dirty="0">
                <a:latin typeface="Arial"/>
                <a:cs typeface="Arial"/>
              </a:rPr>
              <a:t> is fine for this assignment)</a:t>
            </a:r>
            <a:endParaRPr lang="en-US" sz="1700" dirty="0"/>
          </a:p>
          <a:p>
            <a:pPr marL="0" indent="0">
              <a:buNone/>
            </a:pPr>
            <a:endParaRPr lang="en-US" b="1" dirty="0">
              <a:latin typeface="Arial"/>
              <a:cs typeface="Arial"/>
            </a:endParaRPr>
          </a:p>
        </p:txBody>
      </p:sp>
    </p:spTree>
    <p:extLst>
      <p:ext uri="{BB962C8B-B14F-4D97-AF65-F5344CB8AC3E}">
        <p14:creationId xmlns:p14="http://schemas.microsoft.com/office/powerpoint/2010/main" val="4043757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2a</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vert="horz" lIns="91440" tIns="45720" rIns="91440" bIns="45720" rtlCol="0" anchor="t">
            <a:normAutofit/>
          </a:bodyPr>
          <a:lstStyle/>
          <a:p>
            <a:pPr marL="0" indent="0">
              <a:buNone/>
            </a:pPr>
            <a:r>
              <a:rPr lang="en-US" b="0" i="0" dirty="0">
                <a:effectLst/>
                <a:latin typeface="Arial" panose="020B0604020202020204" pitchFamily="34" charset="0"/>
              </a:rPr>
              <a:t>Due 2/22 by 1130</a:t>
            </a:r>
          </a:p>
          <a:p>
            <a:pPr marL="0" indent="0">
              <a:buNone/>
            </a:pPr>
            <a:r>
              <a:rPr lang="en-US" sz="1800" b="1" dirty="0">
                <a:solidFill>
                  <a:srgbClr val="2D3B45"/>
                </a:solidFill>
                <a:latin typeface="Roboto Light"/>
                <a:ea typeface="+mn-lt"/>
                <a:cs typeface="+mn-lt"/>
              </a:rPr>
              <a:t>Tips: </a:t>
            </a:r>
            <a:endParaRPr lang="en-US" sz="1800" b="1" dirty="0">
              <a:solidFill>
                <a:srgbClr val="000000"/>
              </a:solidFill>
              <a:latin typeface="Roboto Light"/>
              <a:ea typeface="Roboto Light"/>
              <a:cs typeface="+mn-lt"/>
            </a:endParaRPr>
          </a:p>
          <a:p>
            <a:pPr>
              <a:buFont typeface="Calibri" panose="020B0604020202020204" pitchFamily="34" charset="0"/>
              <a:buChar char="-"/>
            </a:pPr>
            <a:r>
              <a:rPr lang="en-US" sz="1800" b="1" i="0" dirty="0">
                <a:effectLst/>
                <a:latin typeface="Roboto Light"/>
                <a:ea typeface="Roboto Light"/>
                <a:cs typeface="Arial"/>
              </a:rPr>
              <a:t>You must include in-text citations when you make your summary points</a:t>
            </a:r>
            <a:r>
              <a:rPr lang="en-US" sz="1800" b="1" dirty="0">
                <a:latin typeface="Roboto Light"/>
                <a:ea typeface="Roboto Light"/>
                <a:cs typeface="Arial"/>
              </a:rPr>
              <a:t> in the Excel table</a:t>
            </a:r>
            <a:r>
              <a:rPr lang="en-US" sz="1800" b="1" i="0" dirty="0">
                <a:effectLst/>
                <a:latin typeface="Roboto Light"/>
                <a:ea typeface="Roboto Light"/>
                <a:cs typeface="Arial"/>
              </a:rPr>
              <a:t> </a:t>
            </a:r>
            <a:r>
              <a:rPr lang="en-US" sz="1800" b="1" dirty="0">
                <a:latin typeface="Roboto Light"/>
                <a:ea typeface="Roboto Light"/>
                <a:cs typeface="Arial"/>
              </a:rPr>
              <a:t>AND place references</a:t>
            </a:r>
            <a:r>
              <a:rPr lang="en-US" sz="1800" b="1" i="0" dirty="0">
                <a:effectLst/>
                <a:latin typeface="Roboto Light"/>
                <a:ea typeface="Roboto Light"/>
                <a:cs typeface="Arial"/>
              </a:rPr>
              <a:t> in APA format in the </a:t>
            </a:r>
            <a:r>
              <a:rPr lang="en-US" sz="1800" b="1" dirty="0">
                <a:latin typeface="Roboto Light"/>
                <a:ea typeface="Roboto Light"/>
                <a:cs typeface="Arial"/>
              </a:rPr>
              <a:t>Excel table</a:t>
            </a:r>
            <a:r>
              <a:rPr lang="en-US" sz="1800" b="1" i="0" dirty="0">
                <a:effectLst/>
                <a:latin typeface="Roboto Light"/>
                <a:ea typeface="Roboto Light"/>
                <a:cs typeface="Arial"/>
              </a:rPr>
              <a:t> under the references column.</a:t>
            </a:r>
            <a:endParaRPr lang="en-US" sz="1800" b="1">
              <a:latin typeface="Roboto Light"/>
              <a:ea typeface="Roboto Light"/>
              <a:cs typeface="Arial"/>
            </a:endParaRPr>
          </a:p>
        </p:txBody>
      </p:sp>
    </p:spTree>
    <p:extLst>
      <p:ext uri="{BB962C8B-B14F-4D97-AF65-F5344CB8AC3E}">
        <p14:creationId xmlns:p14="http://schemas.microsoft.com/office/powerpoint/2010/main" val="2320309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2a peer feedback</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a:normAutofit fontScale="85000" lnSpcReduction="20000"/>
          </a:bodyPr>
          <a:lstStyle/>
          <a:p>
            <a:pPr marL="0" indent="0" algn="l">
              <a:buNone/>
            </a:pPr>
            <a:r>
              <a:rPr lang="en-US" b="0" i="0" dirty="0">
                <a:solidFill>
                  <a:srgbClr val="000000"/>
                </a:solidFill>
                <a:effectLst/>
                <a:latin typeface="Arial" panose="020B0604020202020204" pitchFamily="34" charset="0"/>
              </a:rPr>
              <a:t>Due 2/29 0830</a:t>
            </a:r>
          </a:p>
          <a:p>
            <a:pPr marL="0" indent="0" algn="l">
              <a:buNone/>
            </a:pP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Purpose: To review your peer’s research and check for quality articles, proper citations to avoid</a:t>
            </a: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plagiarism, and to gain ideas of where to look or how others are conducting their research.</a:t>
            </a:r>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marL="0" indent="0" algn="l">
              <a:buNone/>
            </a:pPr>
            <a:r>
              <a:rPr lang="en-US" b="0" i="0" dirty="0">
                <a:solidFill>
                  <a:srgbClr val="000000"/>
                </a:solidFill>
                <a:effectLst/>
                <a:latin typeface="Arial" panose="020B0604020202020204" pitchFamily="34" charset="0"/>
              </a:rPr>
              <a:t>Use the collaborative document from assignment 2a. Choose one member of your group to exchange</a:t>
            </a: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reviews with for all the writing assignments. Use the collaborative document to review their work,</a:t>
            </a: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answer the questions in the table for peer review, and place your electronic signature in the box for</a:t>
            </a: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review of work and plagiarism review. Make sure they have used APA in text citations in the summary</a:t>
            </a:r>
            <a:br>
              <a:rPr lang="en-US" b="0" i="0" dirty="0">
                <a:solidFill>
                  <a:srgbClr val="000000"/>
                </a:solidFill>
                <a:effectLst/>
                <a:latin typeface="Lato" panose="020F0502020204030203" pitchFamily="34" charset="0"/>
              </a:rPr>
            </a:br>
            <a:r>
              <a:rPr lang="en-US" b="0" i="0" dirty="0">
                <a:solidFill>
                  <a:srgbClr val="000000"/>
                </a:solidFill>
                <a:effectLst/>
                <a:latin typeface="Arial" panose="020B0604020202020204" pitchFamily="34" charset="0"/>
              </a:rPr>
              <a:t>columns and have placed the corresponding references in the reference column. </a:t>
            </a:r>
            <a:r>
              <a:rPr lang="en-US" b="1" i="0" dirty="0">
                <a:solidFill>
                  <a:srgbClr val="000000"/>
                </a:solidFill>
                <a:effectLst/>
                <a:latin typeface="Arial" panose="020B0604020202020204" pitchFamily="34" charset="0"/>
              </a:rPr>
              <a:t>You cannot use</a:t>
            </a:r>
            <a:br>
              <a:rPr lang="en-US" b="1" i="0" dirty="0">
                <a:solidFill>
                  <a:srgbClr val="000000"/>
                </a:solidFill>
                <a:effectLst/>
                <a:latin typeface="Lato" panose="020F0502020204030203" pitchFamily="34" charset="0"/>
              </a:rPr>
            </a:br>
            <a:r>
              <a:rPr lang="en-US" b="1" i="0" dirty="0">
                <a:solidFill>
                  <a:srgbClr val="000000"/>
                </a:solidFill>
                <a:effectLst/>
                <a:latin typeface="Arial" panose="020B0604020202020204" pitchFamily="34" charset="0"/>
              </a:rPr>
              <a:t>“yes/no” responses and must use language from or similar to the rubric or paper instructions</a:t>
            </a:r>
            <a:br>
              <a:rPr lang="en-US" b="1" i="0" dirty="0">
                <a:solidFill>
                  <a:srgbClr val="000000"/>
                </a:solidFill>
                <a:effectLst/>
                <a:latin typeface="Lato" panose="020F0502020204030203" pitchFamily="34" charset="0"/>
              </a:rPr>
            </a:br>
            <a:r>
              <a:rPr lang="en-US" b="1" i="0" dirty="0">
                <a:solidFill>
                  <a:srgbClr val="000000"/>
                </a:solidFill>
                <a:effectLst/>
                <a:latin typeface="Arial" panose="020B0604020202020204" pitchFamily="34" charset="0"/>
              </a:rPr>
              <a:t>document when providing feedback.</a:t>
            </a:r>
            <a:br>
              <a:rPr lang="en-US" dirty="0"/>
            </a:br>
            <a:endParaRPr lang="en-US" dirty="0"/>
          </a:p>
        </p:txBody>
      </p:sp>
    </p:spTree>
    <p:extLst>
      <p:ext uri="{BB962C8B-B14F-4D97-AF65-F5344CB8AC3E}">
        <p14:creationId xmlns:p14="http://schemas.microsoft.com/office/powerpoint/2010/main" val="3573292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3</a:t>
            </a:r>
          </a:p>
        </p:txBody>
      </p:sp>
      <p:graphicFrame>
        <p:nvGraphicFramePr>
          <p:cNvPr id="5" name="Content Placeholder 2">
            <a:extLst>
              <a:ext uri="{FF2B5EF4-FFF2-40B4-BE49-F238E27FC236}">
                <a16:creationId xmlns:a16="http://schemas.microsoft.com/office/drawing/2014/main" id="{97645B51-335E-155E-95E6-5A00F4541382}"/>
              </a:ext>
            </a:extLst>
          </p:cNvPr>
          <p:cNvGraphicFramePr>
            <a:graphicFrameLocks noGrp="1"/>
          </p:cNvGraphicFramePr>
          <p:nvPr>
            <p:ph idx="1"/>
            <p:extLst>
              <p:ext uri="{D42A27DB-BD31-4B8C-83A1-F6EECF244321}">
                <p14:modId xmlns:p14="http://schemas.microsoft.com/office/powerpoint/2010/main" val="3012918286"/>
              </p:ext>
            </p:extLst>
          </p:nvPr>
        </p:nvGraphicFramePr>
        <p:xfrm>
          <a:off x="571499" y="2075688"/>
          <a:ext cx="11059811" cy="3910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2256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3</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a:normAutofit/>
          </a:bodyPr>
          <a:lstStyle/>
          <a:p>
            <a:pPr marL="0" indent="0">
              <a:buNone/>
            </a:pPr>
            <a:r>
              <a:rPr lang="en-US" b="0" i="0" dirty="0">
                <a:effectLst/>
                <a:latin typeface="Arial" panose="020B0604020202020204" pitchFamily="34" charset="0"/>
              </a:rPr>
              <a:t>Due 3/7 0830</a:t>
            </a:r>
          </a:p>
          <a:p>
            <a:pPr marL="0" indent="0">
              <a:buNone/>
            </a:pPr>
            <a:br>
              <a:rPr lang="en-US" dirty="0"/>
            </a:br>
            <a:r>
              <a:rPr lang="en-US" b="0" i="0" dirty="0">
                <a:effectLst/>
                <a:latin typeface="Arial" panose="020B0604020202020204" pitchFamily="34" charset="0"/>
              </a:rPr>
              <a:t>Purpose: To write a purpose statement for your paper.</a:t>
            </a:r>
          </a:p>
          <a:p>
            <a:pPr marL="0" indent="0">
              <a:buNone/>
            </a:pPr>
            <a:br>
              <a:rPr lang="en-US" dirty="0"/>
            </a:br>
            <a:r>
              <a:rPr lang="en-US" b="0" i="0" dirty="0">
                <a:effectLst/>
                <a:latin typeface="Arial" panose="020B0604020202020204" pitchFamily="34" charset="0"/>
              </a:rPr>
              <a:t>Within the collaborative document, use the information gathered from your literature review to write a purpose statement introducing your paper's aims.</a:t>
            </a:r>
          </a:p>
          <a:p>
            <a:pPr marL="0" indent="0">
              <a:buNone/>
            </a:pPr>
            <a:endParaRPr lang="en-US" dirty="0">
              <a:latin typeface="Arial" panose="020B0604020202020204" pitchFamily="34" charset="0"/>
            </a:endParaRPr>
          </a:p>
          <a:p>
            <a:pPr marL="0" indent="0">
              <a:buNone/>
            </a:pPr>
            <a:r>
              <a:rPr lang="en-US" dirty="0">
                <a:latin typeface="Arial" panose="020B0604020202020204" pitchFamily="34" charset="0"/>
              </a:rPr>
              <a:t>Getting started with your paper: </a:t>
            </a:r>
            <a:r>
              <a:rPr lang="en-US" dirty="0">
                <a:latin typeface="Arial" panose="020B0604020202020204" pitchFamily="34" charset="0"/>
                <a:hlinkClick r:id="rId2"/>
              </a:rPr>
              <a:t>https://writing.wisc.edu/handbook/process/introductions/</a:t>
            </a:r>
            <a:endParaRPr lang="en-US" dirty="0">
              <a:latin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085637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9B04-7A64-86E5-A119-A9F93B1D8304}"/>
              </a:ext>
            </a:extLst>
          </p:cNvPr>
          <p:cNvSpPr>
            <a:spLocks noGrp="1"/>
          </p:cNvSpPr>
          <p:nvPr>
            <p:ph type="title"/>
          </p:nvPr>
        </p:nvSpPr>
        <p:spPr/>
        <p:txBody>
          <a:bodyPr>
            <a:normAutofit/>
          </a:bodyPr>
          <a:lstStyle/>
          <a:p>
            <a:r>
              <a:rPr lang="en-US" dirty="0">
                <a:latin typeface="Batang"/>
                <a:ea typeface="Batang"/>
              </a:rPr>
              <a:t>Agenda	</a:t>
            </a:r>
          </a:p>
        </p:txBody>
      </p:sp>
      <p:sp>
        <p:nvSpPr>
          <p:cNvPr id="3" name="Content Placeholder 2">
            <a:extLst>
              <a:ext uri="{FF2B5EF4-FFF2-40B4-BE49-F238E27FC236}">
                <a16:creationId xmlns:a16="http://schemas.microsoft.com/office/drawing/2014/main" id="{AF3D7A70-AB58-D586-088C-52996EE92A55}"/>
              </a:ext>
            </a:extLst>
          </p:cNvPr>
          <p:cNvSpPr>
            <a:spLocks noGrp="1"/>
          </p:cNvSpPr>
          <p:nvPr>
            <p:ph idx="1"/>
          </p:nvPr>
        </p:nvSpPr>
        <p:spPr/>
        <p:txBody>
          <a:bodyPr vert="horz" lIns="91440" tIns="45720" rIns="91440" bIns="45720" rtlCol="0" anchor="t">
            <a:normAutofit/>
          </a:bodyPr>
          <a:lstStyle/>
          <a:p>
            <a:r>
              <a:rPr lang="en-US" b="1" dirty="0"/>
              <a:t>Today's agenda Week 1 (based on your </a:t>
            </a:r>
            <a:r>
              <a:rPr lang="en-US" b="1" dirty="0" err="1"/>
              <a:t>custome</a:t>
            </a:r>
            <a:r>
              <a:rPr lang="en-US" b="1" dirty="0"/>
              <a:t> schedule) </a:t>
            </a:r>
            <a:endParaRPr lang="en-US" dirty="0"/>
          </a:p>
          <a:p>
            <a:pPr marL="228600" lvl="1" indent="0">
              <a:buNone/>
            </a:pPr>
            <a:endParaRPr lang="en-US" dirty="0"/>
          </a:p>
          <a:p>
            <a:pPr lvl="1"/>
            <a:endParaRPr lang="en-US" dirty="0"/>
          </a:p>
        </p:txBody>
      </p:sp>
    </p:spTree>
    <p:extLst>
      <p:ext uri="{BB962C8B-B14F-4D97-AF65-F5344CB8AC3E}">
        <p14:creationId xmlns:p14="http://schemas.microsoft.com/office/powerpoint/2010/main" val="3579535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3 peer feedback</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a:normAutofit/>
          </a:bodyPr>
          <a:lstStyle/>
          <a:p>
            <a:pPr marL="0" indent="0">
              <a:buNone/>
            </a:pPr>
            <a:r>
              <a:rPr lang="en-US" b="0" i="0" dirty="0">
                <a:effectLst/>
                <a:latin typeface="Arial" panose="020B0604020202020204" pitchFamily="34" charset="0"/>
              </a:rPr>
              <a:t>Due 3/21 0830</a:t>
            </a:r>
          </a:p>
          <a:p>
            <a:pPr marL="0" indent="0">
              <a:buNone/>
            </a:pPr>
            <a:r>
              <a:rPr lang="en-US" b="0" i="0" dirty="0">
                <a:effectLst/>
                <a:latin typeface="Arial" panose="020B0604020202020204" pitchFamily="34" charset="0"/>
              </a:rPr>
              <a:t>Purpose: To review your peer’s purpose statement, checking for quality, clarity, and appropriateness based on the public health issue and population needs.</a:t>
            </a:r>
          </a:p>
          <a:p>
            <a:pPr marL="0" indent="0">
              <a:buNone/>
            </a:pPr>
            <a:r>
              <a:rPr lang="en-US" b="0" i="0" dirty="0">
                <a:effectLst/>
                <a:latin typeface="Arial" panose="020B0604020202020204" pitchFamily="34" charset="0"/>
              </a:rPr>
              <a:t>Using time in-class, please provide feedback on your peer’s purpose statement within the collaborative document. You cannot use “yes/no” responses and must use language from or similar to the rubric or paper instructions document when providing feedback.</a:t>
            </a:r>
            <a:endParaRPr lang="en-US" dirty="0"/>
          </a:p>
        </p:txBody>
      </p:sp>
    </p:spTree>
    <p:extLst>
      <p:ext uri="{BB962C8B-B14F-4D97-AF65-F5344CB8AC3E}">
        <p14:creationId xmlns:p14="http://schemas.microsoft.com/office/powerpoint/2010/main" val="1046753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4</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a:xfrm>
            <a:off x="571499" y="1861040"/>
            <a:ext cx="12068656" cy="4876902"/>
          </a:xfrm>
        </p:spPr>
        <p:txBody>
          <a:bodyPr vert="horz" lIns="91440" tIns="45720" rIns="91440" bIns="45720" rtlCol="0" anchor="t">
            <a:normAutofit fontScale="47500" lnSpcReduction="20000"/>
          </a:bodyPr>
          <a:lstStyle/>
          <a:p>
            <a:pPr marL="0" indent="0">
              <a:buNone/>
            </a:pPr>
            <a:r>
              <a:rPr lang="en-US" sz="3400" b="0" i="0" dirty="0">
                <a:effectLst/>
                <a:latin typeface="Arial"/>
                <a:cs typeface="Arial"/>
              </a:rPr>
              <a:t>Due 3/28 </a:t>
            </a:r>
            <a:r>
              <a:rPr lang="en-US" sz="3400" dirty="0">
                <a:latin typeface="Arial"/>
                <a:cs typeface="Arial"/>
              </a:rPr>
              <a:t>1130</a:t>
            </a:r>
            <a:endParaRPr lang="en-US" sz="3400" dirty="0">
              <a:latin typeface="Avenir Next LT Pro Light"/>
              <a:cs typeface="Arial"/>
            </a:endParaRPr>
          </a:p>
          <a:p>
            <a:pPr marL="0" indent="0">
              <a:buNone/>
            </a:pPr>
            <a:r>
              <a:rPr lang="en-US" sz="3400" dirty="0">
                <a:latin typeface="Arial"/>
                <a:cs typeface="Arial"/>
              </a:rPr>
              <a:t>Purpose</a:t>
            </a:r>
            <a:r>
              <a:rPr lang="en-US" sz="3400" b="0" i="0" dirty="0">
                <a:effectLst/>
                <a:latin typeface="Arial"/>
                <a:ea typeface="+mn-lt"/>
                <a:cs typeface="Arial"/>
              </a:rPr>
              <a:t>: To compare the public health issue, populations, and interventions.</a:t>
            </a:r>
            <a:endParaRPr lang="en-US" sz="3400" dirty="0">
              <a:latin typeface="Arial"/>
              <a:ea typeface="+mn-lt"/>
              <a:cs typeface="Arial"/>
            </a:endParaRPr>
          </a:p>
          <a:p>
            <a:pPr marL="0" indent="0">
              <a:buNone/>
            </a:pPr>
            <a:r>
              <a:rPr lang="en-US" sz="3400" dirty="0">
                <a:latin typeface="Arial"/>
                <a:ea typeface="+mn-lt"/>
                <a:cs typeface="Arial"/>
              </a:rPr>
              <a:t>Steps:</a:t>
            </a:r>
            <a:br>
              <a:rPr lang="en-US" sz="3400" dirty="0">
                <a:latin typeface="Arial"/>
                <a:ea typeface="+mn-lt"/>
                <a:cs typeface="Arial"/>
              </a:rPr>
            </a:br>
            <a:r>
              <a:rPr lang="en-US" sz="3400" dirty="0">
                <a:latin typeface="Arial"/>
                <a:ea typeface="+mn-lt"/>
                <a:cs typeface="Arial"/>
              </a:rPr>
              <a:t>1. Access </a:t>
            </a:r>
            <a:r>
              <a:rPr lang="en-US" sz="3400" b="0" i="0" dirty="0">
                <a:effectLst/>
                <a:latin typeface="Arial"/>
                <a:ea typeface="+mn-lt"/>
                <a:cs typeface="Arial"/>
              </a:rPr>
              <a:t>information in the collaborative document.</a:t>
            </a:r>
            <a:br>
              <a:rPr lang="en-US" sz="3400" dirty="0">
                <a:latin typeface="Arial"/>
                <a:ea typeface="+mn-lt"/>
                <a:cs typeface="Arial"/>
              </a:rPr>
            </a:br>
            <a:r>
              <a:rPr lang="en-US" sz="3400" dirty="0">
                <a:latin typeface="Arial"/>
                <a:ea typeface="+mn-lt"/>
                <a:cs typeface="Arial"/>
              </a:rPr>
              <a:t>2.</a:t>
            </a:r>
            <a:r>
              <a:rPr lang="en-US" sz="3400" b="0" i="0" dirty="0">
                <a:effectLst/>
                <a:latin typeface="Arial"/>
                <a:ea typeface="+mn-lt"/>
                <a:cs typeface="Arial"/>
              </a:rPr>
              <a:t> Use the research from </a:t>
            </a:r>
            <a:r>
              <a:rPr lang="en-US" sz="3400" dirty="0">
                <a:latin typeface="Arial"/>
                <a:ea typeface="+mn-lt"/>
                <a:cs typeface="Arial"/>
              </a:rPr>
              <a:t>parts </a:t>
            </a:r>
            <a:r>
              <a:rPr lang="en-US" sz="3400" b="0" i="0" dirty="0">
                <a:effectLst/>
                <a:latin typeface="Arial"/>
                <a:ea typeface="+mn-lt"/>
                <a:cs typeface="Arial"/>
              </a:rPr>
              <a:t>2a and 2b to make bullet points that </a:t>
            </a:r>
            <a:r>
              <a:rPr lang="en-US" sz="3400" b="1" i="0" dirty="0">
                <a:effectLst/>
                <a:latin typeface="Arial"/>
                <a:ea typeface="+mn-lt"/>
                <a:cs typeface="Arial"/>
              </a:rPr>
              <a:t>compare the similarities,</a:t>
            </a:r>
            <a:br>
              <a:rPr lang="en-US" sz="3400" b="1" dirty="0">
                <a:latin typeface="Arial"/>
                <a:ea typeface="+mn-lt"/>
                <a:cs typeface="Arial"/>
              </a:rPr>
            </a:br>
            <a:r>
              <a:rPr lang="en-US" sz="3400" b="1" i="0" dirty="0">
                <a:effectLst/>
                <a:latin typeface="Arial"/>
                <a:ea typeface="+mn-lt"/>
                <a:cs typeface="Arial"/>
              </a:rPr>
              <a:t>strengths, barriers</a:t>
            </a:r>
            <a:r>
              <a:rPr lang="en-US" sz="3400" b="1" dirty="0">
                <a:latin typeface="Arial"/>
                <a:ea typeface="+mn-lt"/>
                <a:cs typeface="Arial"/>
              </a:rPr>
              <a:t>,</a:t>
            </a:r>
            <a:r>
              <a:rPr lang="en-US" sz="3400" b="1" i="0" dirty="0">
                <a:effectLst/>
                <a:latin typeface="Arial"/>
                <a:ea typeface="+mn-lt"/>
                <a:cs typeface="Arial"/>
              </a:rPr>
              <a:t> and weaknesses between populations.</a:t>
            </a:r>
            <a:endParaRPr lang="en-US" sz="3400" b="1">
              <a:latin typeface="Avenir Next LT Pro Light"/>
              <a:ea typeface="+mn-lt"/>
              <a:cs typeface="Arial"/>
            </a:endParaRPr>
          </a:p>
          <a:p>
            <a:pPr marL="342900" indent="-342900">
              <a:buFont typeface="Calibri" panose="020B0604020202020204" pitchFamily="34" charset="0"/>
              <a:buChar char="-"/>
            </a:pPr>
            <a:r>
              <a:rPr lang="en-US" sz="3400" dirty="0">
                <a:latin typeface="Arial"/>
                <a:ea typeface="+mn-lt"/>
                <a:cs typeface="Arial"/>
              </a:rPr>
              <a:t>Describe why each needs interventions for the public health issue.</a:t>
            </a:r>
            <a:endParaRPr lang="en-US" sz="3400" dirty="0">
              <a:latin typeface="Avenir Next LT Pro Light"/>
              <a:ea typeface="+mn-lt"/>
              <a:cs typeface="Arial"/>
            </a:endParaRPr>
          </a:p>
          <a:p>
            <a:pPr marL="342900" indent="-342900">
              <a:buFont typeface="Calibri" panose="020B0604020202020204" pitchFamily="34" charset="0"/>
              <a:buChar char="-"/>
            </a:pPr>
            <a:r>
              <a:rPr lang="en-US" sz="3400" b="0" i="0" dirty="0">
                <a:effectLst/>
                <a:latin typeface="Arial"/>
                <a:ea typeface="+mn-lt"/>
                <a:cs typeface="Arial"/>
              </a:rPr>
              <a:t>Describe the differences and similarities between the interventions</a:t>
            </a:r>
            <a:r>
              <a:rPr lang="en-US" sz="3400" dirty="0">
                <a:latin typeface="Arial"/>
                <a:ea typeface="+mn-lt"/>
                <a:cs typeface="Arial"/>
              </a:rPr>
              <a:t> as well</a:t>
            </a:r>
            <a:r>
              <a:rPr lang="en-US" sz="3400" b="0" i="0" dirty="0">
                <a:effectLst/>
                <a:latin typeface="Arial"/>
                <a:ea typeface="+mn-lt"/>
                <a:cs typeface="Arial"/>
              </a:rPr>
              <a:t>.</a:t>
            </a:r>
            <a:r>
              <a:rPr lang="en-US" sz="3400" dirty="0">
                <a:latin typeface="Arial"/>
                <a:ea typeface="+mn-lt"/>
                <a:cs typeface="Arial"/>
              </a:rPr>
              <a:t> </a:t>
            </a:r>
            <a:endParaRPr lang="en-US" sz="3400">
              <a:latin typeface="Avenir Next LT Pro Light"/>
              <a:ea typeface="+mn-lt"/>
              <a:cs typeface="Arial"/>
            </a:endParaRPr>
          </a:p>
          <a:p>
            <a:pPr marL="342900" indent="-342900">
              <a:buFont typeface="Calibri" panose="020B0604020202020204" pitchFamily="34" charset="0"/>
              <a:buChar char="-"/>
            </a:pPr>
            <a:r>
              <a:rPr lang="en-US" sz="3400" b="0" i="0" dirty="0">
                <a:effectLst/>
                <a:latin typeface="Arial"/>
                <a:ea typeface="+mn-lt"/>
                <a:cs typeface="Arial"/>
              </a:rPr>
              <a:t>Consider the</a:t>
            </a:r>
            <a:br>
              <a:rPr lang="en-US" sz="3400" dirty="0">
                <a:latin typeface="Arial"/>
                <a:ea typeface="+mn-lt"/>
                <a:cs typeface="Arial"/>
              </a:rPr>
            </a:br>
            <a:r>
              <a:rPr lang="en-US" sz="3400" b="0" i="0" dirty="0">
                <a:effectLst/>
                <a:latin typeface="Arial"/>
                <a:ea typeface="+mn-lt"/>
                <a:cs typeface="Arial"/>
              </a:rPr>
              <a:t>population background, impact of the public health issue, need for interventions, and</a:t>
            </a:r>
            <a:br>
              <a:rPr lang="en-US" sz="3400" dirty="0">
                <a:latin typeface="Arial"/>
                <a:ea typeface="+mn-lt"/>
                <a:cs typeface="Arial"/>
              </a:rPr>
            </a:br>
            <a:r>
              <a:rPr lang="en-US" sz="3400" b="0" i="0" dirty="0">
                <a:effectLst/>
                <a:latin typeface="Arial"/>
                <a:ea typeface="+mn-lt"/>
                <a:cs typeface="Arial"/>
              </a:rPr>
              <a:t>the successes or failures of the interventions themselves.</a:t>
            </a:r>
            <a:endParaRPr lang="en-US" sz="3400">
              <a:latin typeface="Avenir Next LT Pro Light"/>
              <a:ea typeface="+mn-lt"/>
              <a:cs typeface="Arial"/>
            </a:endParaRPr>
          </a:p>
          <a:p>
            <a:pPr marL="0" indent="0">
              <a:lnSpc>
                <a:spcPct val="109999"/>
              </a:lnSpc>
              <a:buNone/>
            </a:pPr>
            <a:br>
              <a:rPr lang="en-US" sz="3400" dirty="0">
                <a:latin typeface="Arial"/>
                <a:ea typeface="+mn-lt"/>
                <a:cs typeface="Arial"/>
              </a:rPr>
            </a:br>
            <a:r>
              <a:rPr lang="en-US" sz="3400" dirty="0">
                <a:latin typeface="Arial"/>
                <a:ea typeface="+mn-lt"/>
                <a:cs typeface="Arial"/>
              </a:rPr>
              <a:t>3.</a:t>
            </a:r>
            <a:r>
              <a:rPr lang="en-US" sz="3400" b="0" i="0" dirty="0">
                <a:effectLst/>
                <a:latin typeface="Arial"/>
                <a:ea typeface="+mn-lt"/>
                <a:cs typeface="Arial"/>
              </a:rPr>
              <a:t> You must use your research to support these claims </a:t>
            </a:r>
            <a:r>
              <a:rPr lang="en-US" sz="3400" dirty="0">
                <a:latin typeface="Arial"/>
                <a:ea typeface="+mn-lt"/>
                <a:cs typeface="Arial"/>
              </a:rPr>
              <a:t>providing in-text </a:t>
            </a:r>
            <a:r>
              <a:rPr lang="en-US" sz="3400" b="0" i="0" dirty="0">
                <a:effectLst/>
                <a:latin typeface="Arial"/>
                <a:ea typeface="+mn-lt"/>
                <a:cs typeface="Arial"/>
              </a:rPr>
              <a:t>citations and </a:t>
            </a:r>
            <a:r>
              <a:rPr lang="en-US" sz="3400" dirty="0">
                <a:latin typeface="Arial"/>
                <a:ea typeface="+mn-lt"/>
                <a:cs typeface="Arial"/>
              </a:rPr>
              <a:t>adding </a:t>
            </a:r>
            <a:r>
              <a:rPr lang="en-US" sz="3400" b="0" i="0" dirty="0">
                <a:effectLst/>
                <a:latin typeface="Arial"/>
                <a:ea typeface="+mn-lt"/>
                <a:cs typeface="Arial"/>
              </a:rPr>
              <a:t>the</a:t>
            </a:r>
            <a:br>
              <a:rPr lang="en-US" sz="3400" dirty="0">
                <a:latin typeface="Arial"/>
                <a:ea typeface="+mn-lt"/>
                <a:cs typeface="Arial"/>
              </a:rPr>
            </a:br>
            <a:r>
              <a:rPr lang="en-US" sz="3400" b="0" i="0" dirty="0">
                <a:effectLst/>
                <a:latin typeface="Arial"/>
                <a:ea typeface="+mn-lt"/>
                <a:cs typeface="Arial"/>
              </a:rPr>
              <a:t>references to the reference list column if there are new references.</a:t>
            </a:r>
            <a:endParaRPr lang="en-US" sz="3400"/>
          </a:p>
          <a:p>
            <a:pPr marL="0" indent="0">
              <a:buNone/>
            </a:pPr>
            <a:br>
              <a:rPr lang="en-US" dirty="0"/>
            </a:br>
            <a:endParaRPr lang="en-US" dirty="0"/>
          </a:p>
        </p:txBody>
      </p:sp>
    </p:spTree>
    <p:extLst>
      <p:ext uri="{BB962C8B-B14F-4D97-AF65-F5344CB8AC3E}">
        <p14:creationId xmlns:p14="http://schemas.microsoft.com/office/powerpoint/2010/main" val="873292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Assignment 4 peer feedback</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a:normAutofit lnSpcReduction="10000"/>
          </a:bodyPr>
          <a:lstStyle/>
          <a:p>
            <a:pPr marL="0" indent="0">
              <a:buNone/>
            </a:pPr>
            <a:r>
              <a:rPr lang="en-US" b="0" i="0" dirty="0">
                <a:effectLst/>
                <a:latin typeface="Arial" panose="020B0604020202020204" pitchFamily="34" charset="0"/>
              </a:rPr>
              <a:t>Due 4/4 0830</a:t>
            </a:r>
          </a:p>
          <a:p>
            <a:pPr marL="0" indent="0">
              <a:buNone/>
            </a:pPr>
            <a:r>
              <a:rPr lang="en-US" b="0" i="0" dirty="0">
                <a:effectLst/>
                <a:latin typeface="Arial" panose="020B0604020202020204" pitchFamily="34" charset="0"/>
              </a:rPr>
              <a:t>Purpose: To provide feedback on your peer’s information comparing the public health issue within and between each population and the interventions used to address it.</a:t>
            </a:r>
          </a:p>
          <a:p>
            <a:pPr marL="0" indent="0">
              <a:buNone/>
            </a:pPr>
            <a:r>
              <a:rPr lang="en-US" b="0" i="0" dirty="0">
                <a:effectLst/>
                <a:latin typeface="Arial" panose="020B0604020202020204" pitchFamily="34" charset="0"/>
              </a:rPr>
              <a:t>Review the information in your peer’s research table row. Evaluate the clarity of their statements. Check that they address the public health issue in each population, the need for intervention, and compare the strengths and weaknesses of the populations and the interventions used to address the issues within the populations. Check that they have in-text citations and matching references for any pieces of information, claims, or arguments. You cannot use “yes/no” responses and must use language from or similar to the rubric or paper instructions document when providing feedback.</a:t>
            </a:r>
            <a:endParaRPr lang="en-US" dirty="0"/>
          </a:p>
        </p:txBody>
      </p:sp>
    </p:spTree>
    <p:extLst>
      <p:ext uri="{BB962C8B-B14F-4D97-AF65-F5344CB8AC3E}">
        <p14:creationId xmlns:p14="http://schemas.microsoft.com/office/powerpoint/2010/main" val="48761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p:txBody>
          <a:bodyPr/>
          <a:lstStyle/>
          <a:p>
            <a:r>
              <a:rPr lang="en-US" dirty="0"/>
              <a:t>Tips</a:t>
            </a:r>
          </a:p>
        </p:txBody>
      </p:sp>
      <p:sp>
        <p:nvSpPr>
          <p:cNvPr id="3" name="Content Placeholder 2">
            <a:extLst>
              <a:ext uri="{FF2B5EF4-FFF2-40B4-BE49-F238E27FC236}">
                <a16:creationId xmlns:a16="http://schemas.microsoft.com/office/drawing/2014/main" id="{BFE02860-B75B-32C8-9F6C-473426A2AD75}"/>
              </a:ext>
            </a:extLst>
          </p:cNvPr>
          <p:cNvSpPr>
            <a:spLocks noGrp="1"/>
          </p:cNvSpPr>
          <p:nvPr>
            <p:ph idx="1"/>
          </p:nvPr>
        </p:nvSpPr>
        <p:spPr/>
        <p:txBody>
          <a:bodyPr>
            <a:normAutofit/>
          </a:bodyPr>
          <a:lstStyle/>
          <a:p>
            <a:pPr marL="0" indent="0">
              <a:buNone/>
            </a:pPr>
            <a:r>
              <a:rPr lang="en-US" b="0" i="0" dirty="0">
                <a:effectLst/>
                <a:latin typeface="Arial" panose="020B0604020202020204" pitchFamily="34" charset="0"/>
              </a:rPr>
              <a:t>Remember to have in text citations for all information that you use and the corresponding reference in the reference column.</a:t>
            </a:r>
          </a:p>
          <a:p>
            <a:pPr marL="0" indent="0">
              <a:buNone/>
            </a:pPr>
            <a:r>
              <a:rPr lang="en-US" b="0" i="0" dirty="0">
                <a:effectLst/>
                <a:latin typeface="Arial" panose="020B0604020202020204" pitchFamily="34" charset="0"/>
              </a:rPr>
              <a:t>Peer reviewers must use language from the rubric, writing assignment instructions, or writing websites to provide peer feedback. They must provide electronic signature. </a:t>
            </a:r>
          </a:p>
          <a:p>
            <a:pPr marL="0" indent="0">
              <a:buNone/>
            </a:pPr>
            <a:r>
              <a:rPr lang="en-US" b="0" i="0" dirty="0">
                <a:effectLst/>
                <a:latin typeface="Arial" panose="020B0604020202020204" pitchFamily="34" charset="0"/>
              </a:rPr>
              <a:t>You can add references at any time, new information at any time, or use the same references in different columns if appropriate but would encourage finding multiple resources that support one claim to strengthen the evidence. </a:t>
            </a:r>
          </a:p>
          <a:p>
            <a:pPr marL="0" indent="0">
              <a:buNone/>
            </a:pPr>
            <a:r>
              <a:rPr lang="en-US" b="0" i="0" dirty="0">
                <a:effectLst/>
                <a:latin typeface="Arial" panose="020B0604020202020204" pitchFamily="34" charset="0"/>
              </a:rPr>
              <a:t>Use the writing resources links on the Writing Content ICON page for purpose statements, paragraph structure, and using evidence in writing.</a:t>
            </a:r>
            <a:endParaRPr lang="en-US" dirty="0"/>
          </a:p>
        </p:txBody>
      </p:sp>
    </p:spTree>
    <p:extLst>
      <p:ext uri="{BB962C8B-B14F-4D97-AF65-F5344CB8AC3E}">
        <p14:creationId xmlns:p14="http://schemas.microsoft.com/office/powerpoint/2010/main" val="597435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9B04-7A64-86E5-A119-A9F93B1D8304}"/>
              </a:ext>
            </a:extLst>
          </p:cNvPr>
          <p:cNvSpPr>
            <a:spLocks noGrp="1"/>
          </p:cNvSpPr>
          <p:nvPr>
            <p:ph type="title"/>
          </p:nvPr>
        </p:nvSpPr>
        <p:spPr/>
        <p:txBody>
          <a:bodyPr/>
          <a:lstStyle/>
          <a:p>
            <a:r>
              <a:rPr lang="en-US" dirty="0"/>
              <a:t>Writing Intensive Course</a:t>
            </a:r>
          </a:p>
        </p:txBody>
      </p:sp>
      <p:sp>
        <p:nvSpPr>
          <p:cNvPr id="3" name="Content Placeholder 2">
            <a:extLst>
              <a:ext uri="{FF2B5EF4-FFF2-40B4-BE49-F238E27FC236}">
                <a16:creationId xmlns:a16="http://schemas.microsoft.com/office/drawing/2014/main" id="{AF3D7A70-AB58-D586-088C-52996EE92A55}"/>
              </a:ext>
            </a:extLst>
          </p:cNvPr>
          <p:cNvSpPr>
            <a:spLocks noGrp="1"/>
          </p:cNvSpPr>
          <p:nvPr>
            <p:ph idx="1"/>
          </p:nvPr>
        </p:nvSpPr>
        <p:spPr/>
        <p:txBody>
          <a:bodyPr/>
          <a:lstStyle/>
          <a:p>
            <a:r>
              <a:rPr lang="en-US" dirty="0"/>
              <a:t>Why write?</a:t>
            </a:r>
          </a:p>
          <a:p>
            <a:pPr lvl="1"/>
            <a:r>
              <a:rPr lang="en-US" dirty="0"/>
              <a:t>Communicate in a professional manner</a:t>
            </a:r>
          </a:p>
          <a:p>
            <a:pPr lvl="1"/>
            <a:r>
              <a:rPr lang="en-US" dirty="0"/>
              <a:t>Make professional gains for yourself or your colleagues</a:t>
            </a:r>
          </a:p>
          <a:p>
            <a:pPr lvl="1"/>
            <a:r>
              <a:rPr lang="en-US" dirty="0"/>
              <a:t>Graduate school</a:t>
            </a:r>
          </a:p>
          <a:p>
            <a:pPr lvl="1"/>
            <a:r>
              <a:rPr lang="en-US" dirty="0"/>
              <a:t>Increase the rigor of nursing profession</a:t>
            </a:r>
          </a:p>
          <a:p>
            <a:pPr lvl="1"/>
            <a:endParaRPr lang="en-US" dirty="0"/>
          </a:p>
          <a:p>
            <a:r>
              <a:rPr lang="en-US" dirty="0"/>
              <a:t>This is how you stand out from </a:t>
            </a:r>
            <a:r>
              <a:rPr lang="en-US"/>
              <a:t>your peers…and </a:t>
            </a:r>
            <a:r>
              <a:rPr lang="en-US" dirty="0"/>
              <a:t>people </a:t>
            </a:r>
            <a:r>
              <a:rPr lang="en-US"/>
              <a:t>take note!</a:t>
            </a:r>
            <a:endParaRPr lang="en-US" dirty="0"/>
          </a:p>
          <a:p>
            <a:pPr lvl="1"/>
            <a:r>
              <a:rPr lang="en-US" dirty="0"/>
              <a:t>Think of an example</a:t>
            </a:r>
          </a:p>
        </p:txBody>
      </p:sp>
    </p:spTree>
    <p:extLst>
      <p:ext uri="{BB962C8B-B14F-4D97-AF65-F5344CB8AC3E}">
        <p14:creationId xmlns:p14="http://schemas.microsoft.com/office/powerpoint/2010/main" val="275342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889F449-A8C1-4223-8D3F-453A7C930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E0CD5B-2E98-7D5E-9C61-7B6273ABB911}"/>
              </a:ext>
            </a:extLst>
          </p:cNvPr>
          <p:cNvSpPr>
            <a:spLocks noGrp="1"/>
          </p:cNvSpPr>
          <p:nvPr>
            <p:ph type="title"/>
          </p:nvPr>
        </p:nvSpPr>
        <p:spPr>
          <a:xfrm>
            <a:off x="521208" y="818777"/>
            <a:ext cx="2632002" cy="5099442"/>
          </a:xfrm>
        </p:spPr>
        <p:txBody>
          <a:bodyPr anchor="t">
            <a:normAutofit/>
          </a:bodyPr>
          <a:lstStyle/>
          <a:p>
            <a:r>
              <a:rPr lang="en-US" sz="3400"/>
              <a:t>Comparison Paper</a:t>
            </a:r>
            <a:br>
              <a:rPr lang="en-US" sz="3400"/>
            </a:br>
            <a:endParaRPr lang="en-US" sz="3400" b="1">
              <a:latin typeface="Roboto" panose="02000000000000000000" pitchFamily="2" charset="0"/>
              <a:ea typeface="Roboto" panose="02000000000000000000" pitchFamily="2" charset="0"/>
            </a:endParaRPr>
          </a:p>
        </p:txBody>
      </p:sp>
      <p:cxnSp>
        <p:nvCxnSpPr>
          <p:cNvPr id="23" name="Straight Connector 22">
            <a:extLst>
              <a:ext uri="{FF2B5EF4-FFF2-40B4-BE49-F238E27FC236}">
                <a16:creationId xmlns:a16="http://schemas.microsoft.com/office/drawing/2014/main" id="{9B483DE6-F425-4CA0-9983-0778A131FA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8F3C27F-5DD1-4734-BC17-6CA4460264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6286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1F67967-936C-4D11-B434-DEBD15F2B7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14700"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EFED3090-9582-EE52-F0C2-AE5DF66C8ABE}"/>
              </a:ext>
            </a:extLst>
          </p:cNvPr>
          <p:cNvSpPr>
            <a:spLocks noGrp="1"/>
          </p:cNvSpPr>
          <p:nvPr>
            <p:ph idx="1"/>
          </p:nvPr>
        </p:nvSpPr>
        <p:spPr>
          <a:xfrm>
            <a:off x="3791570" y="939782"/>
            <a:ext cx="7724000" cy="5383152"/>
          </a:xfrm>
        </p:spPr>
        <p:txBody>
          <a:bodyPr anchor="t">
            <a:normAutofit/>
          </a:bodyPr>
          <a:lstStyle/>
          <a:p>
            <a:r>
              <a:rPr lang="en-US" sz="2400" dirty="0"/>
              <a:t>4 assignments (3 with peer feedback), 2 APA quizzes</a:t>
            </a:r>
          </a:p>
          <a:p>
            <a:pPr lvl="1"/>
            <a:r>
              <a:rPr lang="en-US" sz="2200" dirty="0"/>
              <a:t>Assignments will be completed mostly in this document</a:t>
            </a:r>
          </a:p>
          <a:p>
            <a:pPr lvl="2"/>
            <a:r>
              <a:rPr lang="en-US" dirty="0"/>
              <a:t>CPH Lit Review Table.xlsx</a:t>
            </a:r>
          </a:p>
          <a:p>
            <a:pPr lvl="2"/>
            <a:r>
              <a:rPr lang="en-US" sz="2200" dirty="0"/>
              <a:t>One in quiz format</a:t>
            </a:r>
          </a:p>
          <a:p>
            <a:pPr lvl="2"/>
            <a:r>
              <a:rPr lang="en-US" sz="2200" dirty="0"/>
              <a:t>Graded for completion </a:t>
            </a:r>
          </a:p>
          <a:p>
            <a:pPr lvl="1"/>
            <a:r>
              <a:rPr lang="en-US" sz="2400" dirty="0"/>
              <a:t>APA quizzes graded by points</a:t>
            </a:r>
          </a:p>
          <a:p>
            <a:r>
              <a:rPr lang="en-US" sz="2400" dirty="0"/>
              <a:t>Comparison Paper Instructions</a:t>
            </a:r>
          </a:p>
          <a:p>
            <a:pPr lvl="1"/>
            <a:r>
              <a:rPr lang="en-US" sz="2200" dirty="0"/>
              <a:t>50 points, 4-6 pages</a:t>
            </a:r>
          </a:p>
          <a:p>
            <a:pPr lvl="1"/>
            <a:r>
              <a:rPr lang="en-US" sz="2200" dirty="0"/>
              <a:t>Template, Rubric </a:t>
            </a:r>
          </a:p>
          <a:p>
            <a:r>
              <a:rPr lang="en-US" sz="2400" dirty="0"/>
              <a:t>All resources on ICON</a:t>
            </a:r>
          </a:p>
          <a:p>
            <a:pPr lvl="1"/>
            <a:r>
              <a:rPr lang="en-US" sz="2200" dirty="0"/>
              <a:t>Let’s look!</a:t>
            </a:r>
          </a:p>
          <a:p>
            <a:pPr lvl="1"/>
            <a:endParaRPr lang="en-US" sz="2200" dirty="0"/>
          </a:p>
          <a:p>
            <a:pPr lvl="1"/>
            <a:endParaRPr lang="en-US" sz="2200" dirty="0"/>
          </a:p>
          <a:p>
            <a:pPr marL="228600" lvl="1" indent="0">
              <a:buNone/>
            </a:pPr>
            <a:endParaRPr lang="en-US" sz="2200" dirty="0"/>
          </a:p>
          <a:p>
            <a:pPr marL="502920" lvl="2" indent="0">
              <a:buNone/>
            </a:pPr>
            <a:endParaRPr lang="en-US" sz="2200" dirty="0"/>
          </a:p>
          <a:p>
            <a:pPr marL="0" indent="0">
              <a:buNone/>
            </a:pPr>
            <a:endParaRPr lang="en-US" sz="1800" dirty="0"/>
          </a:p>
        </p:txBody>
      </p:sp>
    </p:spTree>
    <p:extLst>
      <p:ext uri="{BB962C8B-B14F-4D97-AF65-F5344CB8AC3E}">
        <p14:creationId xmlns:p14="http://schemas.microsoft.com/office/powerpoint/2010/main" val="2143330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9F839-F58E-0072-0D0E-AAF34679DF25}"/>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6B45972F-0BE4-3B68-AE5A-2C24E6A83930}"/>
              </a:ext>
            </a:extLst>
          </p:cNvPr>
          <p:cNvSpPr>
            <a:spLocks noGrp="1"/>
          </p:cNvSpPr>
          <p:nvPr>
            <p:ph idx="1"/>
          </p:nvPr>
        </p:nvSpPr>
        <p:spPr>
          <a:xfrm>
            <a:off x="571499" y="2075688"/>
            <a:ext cx="4819485" cy="3910987"/>
          </a:xfrm>
        </p:spPr>
        <p:txBody>
          <a:bodyPr vert="horz" lIns="91440" tIns="45720" rIns="91440" bIns="45720" rtlCol="0" anchor="t">
            <a:normAutofit/>
          </a:bodyPr>
          <a:lstStyle/>
          <a:p>
            <a:pPr marL="0" indent="0">
              <a:buNone/>
            </a:pPr>
            <a:r>
              <a:rPr lang="en-US" b="1" dirty="0"/>
              <a:t>Put your more detailed schedule here for whole semester.</a:t>
            </a:r>
            <a:endParaRPr lang="en-US" dirty="0"/>
          </a:p>
        </p:txBody>
      </p:sp>
    </p:spTree>
    <p:extLst>
      <p:ext uri="{BB962C8B-B14F-4D97-AF65-F5344CB8AC3E}">
        <p14:creationId xmlns:p14="http://schemas.microsoft.com/office/powerpoint/2010/main" val="266699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889F449-A8C1-4223-8D3F-453A7C930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E0CD5B-2E98-7D5E-9C61-7B6273ABB911}"/>
              </a:ext>
            </a:extLst>
          </p:cNvPr>
          <p:cNvSpPr>
            <a:spLocks noGrp="1"/>
          </p:cNvSpPr>
          <p:nvPr>
            <p:ph type="title"/>
          </p:nvPr>
        </p:nvSpPr>
        <p:spPr>
          <a:xfrm>
            <a:off x="521209" y="786384"/>
            <a:ext cx="3390158" cy="5105761"/>
          </a:xfrm>
        </p:spPr>
        <p:txBody>
          <a:bodyPr anchor="t">
            <a:normAutofit/>
          </a:bodyPr>
          <a:lstStyle/>
          <a:p>
            <a:r>
              <a:rPr lang="en-US" sz="4000" dirty="0"/>
              <a:t>Comparison Paper</a:t>
            </a:r>
            <a:br>
              <a:rPr lang="en-US" sz="4000" dirty="0"/>
            </a:br>
            <a:r>
              <a:rPr lang="en-US" sz="4000" dirty="0"/>
              <a:t>Structure</a:t>
            </a:r>
            <a:endParaRPr lang="en-US" b="1" dirty="0">
              <a:latin typeface="Roboto" panose="02000000000000000000" pitchFamily="2" charset="0"/>
              <a:ea typeface="Roboto" panose="02000000000000000000" pitchFamily="2" charset="0"/>
            </a:endParaRPr>
          </a:p>
        </p:txBody>
      </p:sp>
      <p:cxnSp>
        <p:nvCxnSpPr>
          <p:cNvPr id="12" name="Straight Connector 11">
            <a:extLst>
              <a:ext uri="{FF2B5EF4-FFF2-40B4-BE49-F238E27FC236}">
                <a16:creationId xmlns:a16="http://schemas.microsoft.com/office/drawing/2014/main" id="{C8F3C27F-5DD1-4734-BC17-6CA44602646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6286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F090CEE-42FF-4CEE-ABF8-11F35C2908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419600"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B483DE6-F425-4CA0-9983-0778A131FA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AFB7A2E-2268-4228-E50F-F41780CAEFB8}"/>
              </a:ext>
            </a:extLst>
          </p:cNvPr>
          <p:cNvSpPr>
            <a:spLocks noGrp="1"/>
          </p:cNvSpPr>
          <p:nvPr>
            <p:ph idx="1"/>
          </p:nvPr>
        </p:nvSpPr>
        <p:spPr>
          <a:xfrm>
            <a:off x="4927835" y="920376"/>
            <a:ext cx="6692666" cy="4971770"/>
          </a:xfrm>
        </p:spPr>
        <p:txBody>
          <a:bodyPr vert="horz" lIns="91440" tIns="45720" rIns="91440" bIns="45720" rtlCol="0" anchor="t">
            <a:normAutofit fontScale="25000" lnSpcReduction="20000"/>
          </a:bodyPr>
          <a:lstStyle/>
          <a:p>
            <a:pPr marL="0" marR="0" lvl="0" indent="0">
              <a:lnSpc>
                <a:spcPct val="110000"/>
              </a:lnSpc>
              <a:spcBef>
                <a:spcPts val="0"/>
              </a:spcBef>
              <a:spcAft>
                <a:spcPts val="0"/>
              </a:spcAft>
              <a:buNone/>
            </a:pPr>
            <a:r>
              <a:rPr lang="en-US" sz="4300" b="1" dirty="0">
                <a:effectLst/>
                <a:ea typeface="Roboto" panose="02000000000000000000" pitchFamily="2" charset="0"/>
              </a:rPr>
              <a:t>Introduction (5 points)</a:t>
            </a:r>
          </a:p>
          <a:p>
            <a:pPr marL="514350" indent="-285750">
              <a:lnSpc>
                <a:spcPct val="110000"/>
              </a:lnSpc>
              <a:spcBef>
                <a:spcPts val="0"/>
              </a:spcBef>
              <a:buFont typeface="+mj-lt"/>
              <a:buAutoNum type="alphaLcPeriod"/>
            </a:pPr>
            <a:r>
              <a:rPr lang="en-US" sz="4500" b="1" dirty="0">
                <a:effectLst/>
                <a:ea typeface="Roboto" panose="02000000000000000000" pitchFamily="2" charset="0"/>
              </a:rPr>
              <a:t>Public health issue and population overview</a:t>
            </a:r>
          </a:p>
          <a:p>
            <a:pPr marL="514350" indent="-285750">
              <a:lnSpc>
                <a:spcPct val="110000"/>
              </a:lnSpc>
              <a:spcBef>
                <a:spcPts val="0"/>
              </a:spcBef>
              <a:buFont typeface="+mj-lt"/>
              <a:buAutoNum type="alphaLcPeriod"/>
            </a:pPr>
            <a:r>
              <a:rPr lang="en-US" sz="4500" b="1" dirty="0">
                <a:effectLst/>
                <a:ea typeface="Roboto"/>
              </a:rPr>
              <a:t>Provide evidence and data of problem</a:t>
            </a:r>
            <a:r>
              <a:rPr lang="en-US" sz="4500" b="1" dirty="0">
                <a:ea typeface="Roboto"/>
              </a:rPr>
              <a:t> within the population</a:t>
            </a:r>
            <a:endParaRPr lang="en-US" sz="4500" b="1" dirty="0">
              <a:effectLst/>
              <a:ea typeface="Roboto" panose="02000000000000000000" pitchFamily="2" charset="0"/>
            </a:endParaRPr>
          </a:p>
          <a:p>
            <a:pPr marL="514350" indent="-285750">
              <a:lnSpc>
                <a:spcPct val="110000"/>
              </a:lnSpc>
              <a:spcBef>
                <a:spcPts val="0"/>
              </a:spcBef>
              <a:buFont typeface="+mj-lt"/>
              <a:buAutoNum type="alphaLcPeriod"/>
            </a:pPr>
            <a:r>
              <a:rPr lang="en-US" sz="4500" b="1" dirty="0">
                <a:effectLst/>
                <a:ea typeface="Roboto"/>
              </a:rPr>
              <a:t>United Nations Sustainable Developmental Goals </a:t>
            </a:r>
            <a:r>
              <a:rPr lang="en-US" sz="4500" b="1" u="sng" dirty="0">
                <a:effectLst/>
                <a:ea typeface="Roboto"/>
                <a:hlinkClick r:id="rId2">
                  <a:extLst>
                    <a:ext uri="{A12FA001-AC4F-418D-AE19-62706E023703}">
                      <ahyp:hlinkClr xmlns:ahyp="http://schemas.microsoft.com/office/drawing/2018/hyperlinkcolor" val="tx"/>
                    </a:ext>
                  </a:extLst>
                </a:hlinkClick>
              </a:rPr>
              <a:t>https://sdgs.un.org/goals</a:t>
            </a:r>
            <a:r>
              <a:rPr lang="en-US" sz="4500" b="1" dirty="0">
                <a:effectLst/>
                <a:ea typeface="Roboto"/>
              </a:rPr>
              <a:t> or </a:t>
            </a:r>
            <a:r>
              <a:rPr lang="en-US" sz="4500" b="1" dirty="0">
                <a:ea typeface="Roboto"/>
              </a:rPr>
              <a:t>HP</a:t>
            </a:r>
            <a:r>
              <a:rPr lang="en-US" sz="4500" b="1" dirty="0">
                <a:effectLst/>
                <a:ea typeface="Roboto"/>
              </a:rPr>
              <a:t> 2030 objectives</a:t>
            </a:r>
          </a:p>
          <a:p>
            <a:pPr marL="514350" indent="-285750">
              <a:lnSpc>
                <a:spcPct val="110000"/>
              </a:lnSpc>
              <a:buFont typeface="+mj-lt"/>
              <a:buAutoNum type="alphaLcPeriod"/>
            </a:pPr>
            <a:r>
              <a:rPr lang="en-US" sz="4500" b="1" dirty="0">
                <a:effectLst/>
                <a:ea typeface="Roboto" panose="02000000000000000000" pitchFamily="2" charset="0"/>
              </a:rPr>
              <a:t>Major Social Determinants of Health involved</a:t>
            </a:r>
          </a:p>
          <a:p>
            <a:pPr marL="514350" indent="-285750">
              <a:lnSpc>
                <a:spcPct val="110000"/>
              </a:lnSpc>
              <a:spcBef>
                <a:spcPts val="0"/>
              </a:spcBef>
              <a:buFont typeface="+mj-lt"/>
              <a:buAutoNum type="alphaLcPeriod"/>
            </a:pPr>
            <a:r>
              <a:rPr lang="en-US" sz="4500" b="1" dirty="0">
                <a:effectLst/>
                <a:ea typeface="Roboto" panose="02000000000000000000" pitchFamily="2" charset="0"/>
              </a:rPr>
              <a:t>Summarize the aim of the paper with purpose statement</a:t>
            </a:r>
            <a:br>
              <a:rPr lang="en-US" sz="4500" b="1" dirty="0">
                <a:effectLst/>
                <a:ea typeface="Roboto" panose="02000000000000000000" pitchFamily="2" charset="0"/>
              </a:rPr>
            </a:br>
            <a:endParaRPr lang="en-US" sz="4500" b="1" dirty="0">
              <a:effectLst/>
              <a:ea typeface="Roboto" panose="02000000000000000000" pitchFamily="2" charset="0"/>
            </a:endParaRPr>
          </a:p>
          <a:p>
            <a:pPr marL="0" indent="0">
              <a:lnSpc>
                <a:spcPct val="110000"/>
              </a:lnSpc>
              <a:buNone/>
            </a:pPr>
            <a:r>
              <a:rPr lang="en-US" sz="4300" b="1" dirty="0">
                <a:effectLst/>
                <a:ea typeface="Roboto" panose="02000000000000000000" pitchFamily="2" charset="0"/>
              </a:rPr>
              <a:t>Discussion (10 points)</a:t>
            </a:r>
          </a:p>
          <a:p>
            <a:pPr marL="342900" indent="-342900">
              <a:lnSpc>
                <a:spcPct val="110000"/>
              </a:lnSpc>
              <a:buFont typeface="+mj-lt"/>
              <a:buAutoNum type="alphaLcPeriod"/>
            </a:pPr>
            <a:r>
              <a:rPr lang="en-US" sz="4300" b="1" dirty="0">
                <a:effectLst/>
                <a:ea typeface="Roboto" panose="02000000000000000000" pitchFamily="2" charset="0"/>
              </a:rPr>
              <a:t>public health issue</a:t>
            </a:r>
          </a:p>
          <a:p>
            <a:pPr marL="342900" indent="-342900">
              <a:lnSpc>
                <a:spcPct val="110000"/>
              </a:lnSpc>
              <a:buFont typeface="+mj-lt"/>
              <a:buAutoNum type="alphaLcPeriod"/>
            </a:pPr>
            <a:r>
              <a:rPr lang="en-US" sz="4300" b="1" dirty="0">
                <a:ea typeface="Roboto" panose="02000000000000000000" pitchFamily="2" charset="0"/>
              </a:rPr>
              <a:t>Populations of interest</a:t>
            </a:r>
          </a:p>
          <a:p>
            <a:pPr marL="342900" indent="-342900">
              <a:lnSpc>
                <a:spcPct val="110000"/>
              </a:lnSpc>
              <a:buFont typeface="+mj-lt"/>
              <a:buAutoNum type="alphaLcPeriod"/>
            </a:pPr>
            <a:r>
              <a:rPr lang="en-US" sz="4300" b="1" dirty="0">
                <a:ea typeface="Roboto" panose="02000000000000000000" pitchFamily="2" charset="0"/>
              </a:rPr>
              <a:t>SDH</a:t>
            </a:r>
          </a:p>
          <a:p>
            <a:pPr marL="342900" indent="-342900">
              <a:lnSpc>
                <a:spcPct val="110000"/>
              </a:lnSpc>
              <a:buFont typeface="+mj-lt"/>
              <a:buAutoNum type="alphaLcPeriod"/>
            </a:pPr>
            <a:r>
              <a:rPr lang="en-US" sz="4300" b="1" dirty="0">
                <a:ea typeface="Roboto" panose="02000000000000000000" pitchFamily="2" charset="0"/>
              </a:rPr>
              <a:t>Interventions and outcomes</a:t>
            </a:r>
          </a:p>
          <a:p>
            <a:pPr marL="857250" lvl="1" indent="-400050">
              <a:lnSpc>
                <a:spcPct val="110000"/>
              </a:lnSpc>
              <a:buAutoNum type="romanLcPeriod"/>
            </a:pPr>
            <a:r>
              <a:rPr lang="en-US" sz="4300" b="1" dirty="0">
                <a:effectLst/>
                <a:ea typeface="Roboto" panose="02000000000000000000" pitchFamily="2" charset="0"/>
              </a:rPr>
              <a:t>populations, interventions</a:t>
            </a:r>
          </a:p>
          <a:p>
            <a:pPr marL="857250" lvl="1" indent="-400050">
              <a:lnSpc>
                <a:spcPct val="110000"/>
              </a:lnSpc>
              <a:buAutoNum type="romanLcPeriod"/>
            </a:pPr>
            <a:r>
              <a:rPr lang="en-US" sz="4300" b="1" dirty="0">
                <a:effectLst/>
                <a:ea typeface="Roboto" panose="02000000000000000000" pitchFamily="2" charset="0"/>
              </a:rPr>
              <a:t>populations, interventions</a:t>
            </a:r>
          </a:p>
          <a:p>
            <a:pPr lvl="1">
              <a:lnSpc>
                <a:spcPct val="110000"/>
              </a:lnSpc>
            </a:pPr>
            <a:endParaRPr lang="en-US" sz="4300" b="1" dirty="0">
              <a:effectLst/>
              <a:ea typeface="Roboto" panose="02000000000000000000" pitchFamily="2" charset="0"/>
            </a:endParaRPr>
          </a:p>
          <a:p>
            <a:pPr marL="0" indent="0">
              <a:lnSpc>
                <a:spcPct val="110000"/>
              </a:lnSpc>
              <a:buNone/>
            </a:pPr>
            <a:r>
              <a:rPr lang="en-US" sz="4300" b="1" dirty="0">
                <a:effectLst/>
                <a:ea typeface="Roboto" panose="02000000000000000000" pitchFamily="2" charset="0"/>
              </a:rPr>
              <a:t>Comparison (5 points)</a:t>
            </a:r>
          </a:p>
          <a:p>
            <a:pPr marL="342900" indent="-342900">
              <a:lnSpc>
                <a:spcPct val="110000"/>
              </a:lnSpc>
              <a:buAutoNum type="alphaLcPeriod"/>
            </a:pPr>
            <a:r>
              <a:rPr lang="en-US" sz="4300" b="1" dirty="0">
                <a:ea typeface="Roboto" panose="02000000000000000000" pitchFamily="2" charset="0"/>
              </a:rPr>
              <a:t>Similarities</a:t>
            </a:r>
          </a:p>
          <a:p>
            <a:pPr marL="342900" indent="-342900">
              <a:lnSpc>
                <a:spcPct val="110000"/>
              </a:lnSpc>
              <a:buAutoNum type="alphaLcPeriod"/>
            </a:pPr>
            <a:r>
              <a:rPr lang="en-US" sz="4300" b="1" dirty="0">
                <a:ea typeface="Roboto" panose="02000000000000000000" pitchFamily="2" charset="0"/>
              </a:rPr>
              <a:t>Differences</a:t>
            </a:r>
          </a:p>
          <a:p>
            <a:pPr marL="342900" indent="-342900">
              <a:lnSpc>
                <a:spcPct val="110000"/>
              </a:lnSpc>
              <a:buAutoNum type="alphaLcPeriod"/>
            </a:pPr>
            <a:endParaRPr lang="en-US" sz="4300" b="1" dirty="0">
              <a:effectLst/>
              <a:ea typeface="Roboto" panose="02000000000000000000" pitchFamily="2" charset="0"/>
            </a:endParaRPr>
          </a:p>
          <a:p>
            <a:pPr marL="0" indent="0">
              <a:lnSpc>
                <a:spcPct val="110000"/>
              </a:lnSpc>
              <a:buNone/>
            </a:pPr>
            <a:r>
              <a:rPr lang="en-US" sz="4300" b="1" dirty="0">
                <a:effectLst/>
                <a:ea typeface="Roboto" panose="02000000000000000000" pitchFamily="2" charset="0"/>
              </a:rPr>
              <a:t>Conclusion (5 points)</a:t>
            </a:r>
          </a:p>
          <a:p>
            <a:pPr marL="914400" marR="0">
              <a:lnSpc>
                <a:spcPct val="110000"/>
              </a:lnSpc>
              <a:spcBef>
                <a:spcPts val="0"/>
              </a:spcBef>
              <a:spcAft>
                <a:spcPts val="0"/>
              </a:spcAft>
            </a:pPr>
            <a:endParaRPr lang="en-US" sz="900" dirty="0">
              <a:effectLst/>
              <a:ea typeface="Roboto" panose="02000000000000000000" pitchFamily="2" charset="0"/>
            </a:endParaRPr>
          </a:p>
        </p:txBody>
      </p:sp>
    </p:spTree>
    <p:extLst>
      <p:ext uri="{BB962C8B-B14F-4D97-AF65-F5344CB8AC3E}">
        <p14:creationId xmlns:p14="http://schemas.microsoft.com/office/powerpoint/2010/main" val="3679728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7210-23DD-3519-B7C7-EA982F13DB3E}"/>
              </a:ext>
            </a:extLst>
          </p:cNvPr>
          <p:cNvSpPr>
            <a:spLocks noGrp="1"/>
          </p:cNvSpPr>
          <p:nvPr>
            <p:ph type="title"/>
          </p:nvPr>
        </p:nvSpPr>
        <p:spPr/>
        <p:txBody>
          <a:bodyPr/>
          <a:lstStyle/>
          <a:p>
            <a:r>
              <a:rPr lang="en-US" dirty="0"/>
              <a:t>A note about...</a:t>
            </a:r>
          </a:p>
        </p:txBody>
      </p:sp>
      <p:sp>
        <p:nvSpPr>
          <p:cNvPr id="3" name="Content Placeholder 2">
            <a:extLst>
              <a:ext uri="{FF2B5EF4-FFF2-40B4-BE49-F238E27FC236}">
                <a16:creationId xmlns:a16="http://schemas.microsoft.com/office/drawing/2014/main" id="{93783058-A798-AAD2-0653-B3DB66B3BB9F}"/>
              </a:ext>
            </a:extLst>
          </p:cNvPr>
          <p:cNvSpPr>
            <a:spLocks noGrp="1"/>
          </p:cNvSpPr>
          <p:nvPr>
            <p:ph idx="1"/>
          </p:nvPr>
        </p:nvSpPr>
        <p:spPr/>
        <p:txBody>
          <a:bodyPr vert="horz" lIns="91440" tIns="45720" rIns="91440" bIns="45720" rtlCol="0" anchor="t">
            <a:normAutofit/>
          </a:bodyPr>
          <a:lstStyle/>
          <a:p>
            <a:r>
              <a:rPr lang="en-US" dirty="0"/>
              <a:t>Chat GPT</a:t>
            </a:r>
          </a:p>
          <a:p>
            <a:pPr lvl="1"/>
            <a:r>
              <a:rPr lang="en-US" dirty="0"/>
              <a:t>When to use it or not</a:t>
            </a:r>
          </a:p>
          <a:p>
            <a:r>
              <a:rPr lang="en-US" dirty="0"/>
              <a:t>Plagiarism</a:t>
            </a:r>
          </a:p>
          <a:p>
            <a:pPr lvl="1"/>
            <a:r>
              <a:rPr lang="en-US" dirty="0"/>
              <a:t>Plagiarism quick reference</a:t>
            </a:r>
          </a:p>
          <a:p>
            <a:r>
              <a:rPr lang="en-US" dirty="0"/>
              <a:t>APA</a:t>
            </a:r>
          </a:p>
          <a:p>
            <a:pPr lvl="1"/>
            <a:r>
              <a:rPr lang="en-US" dirty="0"/>
              <a:t>2 quizzes</a:t>
            </a:r>
          </a:p>
          <a:p>
            <a:pPr lvl="1"/>
            <a:r>
              <a:rPr lang="en-US" dirty="0"/>
              <a:t>Let’s practice one! </a:t>
            </a:r>
          </a:p>
          <a:p>
            <a:pPr marL="228600" lvl="1" indent="0">
              <a:buNone/>
            </a:pPr>
            <a:endParaRPr lang="en-US" dirty="0"/>
          </a:p>
        </p:txBody>
      </p:sp>
    </p:spTree>
    <p:extLst>
      <p:ext uri="{BB962C8B-B14F-4D97-AF65-F5344CB8AC3E}">
        <p14:creationId xmlns:p14="http://schemas.microsoft.com/office/powerpoint/2010/main" val="367115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A240FCEE-B6E2-46D0-9BB0-F45F79545E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BD2FB83-3783-4477-80B5-DA5BF10BAF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3EA203-71D5-49C0-9626-FFA8E46787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1FD0F0B6-5415-4254-9E66-BE9C2FB05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C0BF37-CE28-559D-D4C5-2C3A78941477}"/>
              </a:ext>
            </a:extLst>
          </p:cNvPr>
          <p:cNvSpPr>
            <a:spLocks noGrp="1"/>
          </p:cNvSpPr>
          <p:nvPr>
            <p:ph type="title"/>
          </p:nvPr>
        </p:nvSpPr>
        <p:spPr>
          <a:xfrm>
            <a:off x="521208" y="822960"/>
            <a:ext cx="3463784" cy="3454604"/>
          </a:xfrm>
        </p:spPr>
        <p:txBody>
          <a:bodyPr vert="horz" lIns="91440" tIns="45720" rIns="91440" bIns="45720" rtlCol="0" anchor="t">
            <a:normAutofit/>
          </a:bodyPr>
          <a:lstStyle/>
          <a:p>
            <a:r>
              <a:rPr lang="en-US" sz="4800" dirty="0"/>
              <a:t>Organizing</a:t>
            </a:r>
          </a:p>
        </p:txBody>
      </p:sp>
      <p:cxnSp>
        <p:nvCxnSpPr>
          <p:cNvPr id="18" name="Straight Connector 17">
            <a:extLst>
              <a:ext uri="{FF2B5EF4-FFF2-40B4-BE49-F238E27FC236}">
                <a16:creationId xmlns:a16="http://schemas.microsoft.com/office/drawing/2014/main" id="{8D66FEA8-8B71-461B-95A4-855374AB4C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419600"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A4B168A-A51F-4C91-A9E4-A2F203CB9D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0689"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Content Placeholder 4" descr="A hamburger with text below&#10;&#10;Description automatically generated">
            <a:extLst>
              <a:ext uri="{FF2B5EF4-FFF2-40B4-BE49-F238E27FC236}">
                <a16:creationId xmlns:a16="http://schemas.microsoft.com/office/drawing/2014/main" id="{4C7C6F46-7B68-906F-CE3B-067DBE931F7A}"/>
              </a:ext>
            </a:extLst>
          </p:cNvPr>
          <p:cNvPicPr>
            <a:picLocks noGrp="1" noChangeAspect="1"/>
          </p:cNvPicPr>
          <p:nvPr>
            <p:ph idx="1"/>
          </p:nvPr>
        </p:nvPicPr>
        <p:blipFill>
          <a:blip r:embed="rId2">
            <a:alphaModFix amt="79000"/>
            <a:extLst>
              <a:ext uri="{28A0092B-C50C-407E-A947-70E740481C1C}">
                <a14:useLocalDpi xmlns:a14="http://schemas.microsoft.com/office/drawing/2010/main" val="0"/>
              </a:ext>
            </a:extLst>
          </a:blip>
          <a:stretch>
            <a:fillRect/>
          </a:stretch>
        </p:blipFill>
        <p:spPr>
          <a:xfrm>
            <a:off x="4697053" y="734149"/>
            <a:ext cx="6923447" cy="3825204"/>
          </a:xfrm>
          <a:prstGeom prst="rect">
            <a:avLst/>
          </a:prstGeom>
          <a:noFill/>
          <a:effectLst>
            <a:softEdge rad="139700"/>
          </a:effectLst>
        </p:spPr>
      </p:pic>
      <p:cxnSp>
        <p:nvCxnSpPr>
          <p:cNvPr id="22" name="Straight Connector 21">
            <a:extLst>
              <a:ext uri="{FF2B5EF4-FFF2-40B4-BE49-F238E27FC236}">
                <a16:creationId xmlns:a16="http://schemas.microsoft.com/office/drawing/2014/main" id="{A5407E01-913B-484C-A03C-2C64028471C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6286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822806A-CCCB-0124-78A3-4C711CE56180}"/>
              </a:ext>
            </a:extLst>
          </p:cNvPr>
          <p:cNvSpPr txBox="1"/>
          <p:nvPr/>
        </p:nvSpPr>
        <p:spPr>
          <a:xfrm>
            <a:off x="4697053" y="4821850"/>
            <a:ext cx="6829197" cy="923330"/>
          </a:xfrm>
          <a:prstGeom prst="rect">
            <a:avLst/>
          </a:prstGeom>
          <a:noFill/>
        </p:spPr>
        <p:txBody>
          <a:bodyPr wrap="square" rtlCol="0">
            <a:spAutoFit/>
          </a:bodyPr>
          <a:lstStyle/>
          <a:p>
            <a:r>
              <a:rPr lang="en-US" dirty="0"/>
              <a:t>Each sentence is like a hamburger, which add up to make a paragraph, then together make the body of a paper</a:t>
            </a:r>
          </a:p>
          <a:p>
            <a:endParaRPr lang="en-US" dirty="0"/>
          </a:p>
        </p:txBody>
      </p:sp>
    </p:spTree>
    <p:extLst>
      <p:ext uri="{BB962C8B-B14F-4D97-AF65-F5344CB8AC3E}">
        <p14:creationId xmlns:p14="http://schemas.microsoft.com/office/powerpoint/2010/main" val="1965303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A6814345-41DE-42C5-8657-66C1417DF8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E68E419-3727-4F5E-8840-AF149B33B0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519B6EC-D7AE-452F-8D0C-D11BD3377F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4" name="Rectangle 23">
            <a:extLst>
              <a:ext uri="{FF2B5EF4-FFF2-40B4-BE49-F238E27FC236}">
                <a16:creationId xmlns:a16="http://schemas.microsoft.com/office/drawing/2014/main" id="{9F0B1846-6CE5-47AE-B0D0-7202A39CE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5ECEAB0-0605-897A-140C-E4F04C4F6CD1}"/>
              </a:ext>
            </a:extLst>
          </p:cNvPr>
          <p:cNvSpPr txBox="1"/>
          <p:nvPr/>
        </p:nvSpPr>
        <p:spPr>
          <a:xfrm>
            <a:off x="521208" y="908006"/>
            <a:ext cx="3503409" cy="5070171"/>
          </a:xfrm>
          <a:prstGeom prst="rect">
            <a:avLst/>
          </a:prstGeom>
        </p:spPr>
        <p:txBody>
          <a:bodyPr vert="horz" lIns="91440" tIns="45720" rIns="91440" bIns="45720" rtlCol="0" anchor="b">
            <a:normAutofit/>
          </a:bodyPr>
          <a:lstStyle/>
          <a:p>
            <a:pPr marR="0" lvl="0">
              <a:lnSpc>
                <a:spcPct val="90000"/>
              </a:lnSpc>
              <a:spcBef>
                <a:spcPct val="0"/>
              </a:spcBef>
              <a:spcAft>
                <a:spcPts val="600"/>
              </a:spcAft>
            </a:pPr>
            <a:endParaRPr lang="en-US" sz="4000" b="1" spc="-100" dirty="0">
              <a:effectLst/>
              <a:latin typeface="Batang" panose="02030600000101010101" pitchFamily="18" charset="-127"/>
              <a:ea typeface="Batang" panose="02030600000101010101" pitchFamily="18" charset="-127"/>
              <a:cs typeface="+mj-cs"/>
            </a:endParaRPr>
          </a:p>
          <a:p>
            <a:pPr marR="0" lvl="0">
              <a:lnSpc>
                <a:spcPct val="90000"/>
              </a:lnSpc>
              <a:spcBef>
                <a:spcPct val="0"/>
              </a:spcBef>
              <a:spcAft>
                <a:spcPts val="600"/>
              </a:spcAft>
            </a:pPr>
            <a:r>
              <a:rPr lang="en-US" sz="4000" spc="-100" dirty="0">
                <a:effectLst/>
                <a:latin typeface="Batang" panose="02030600000101010101" pitchFamily="18" charset="-127"/>
                <a:ea typeface="Batang" panose="02030600000101010101" pitchFamily="18" charset="-127"/>
                <a:cs typeface="+mj-cs"/>
              </a:rPr>
              <a:t>Introduction</a:t>
            </a:r>
            <a:endParaRPr lang="en-US" sz="4000" spc="-100" dirty="0">
              <a:latin typeface="Batang" panose="02030600000101010101" pitchFamily="18" charset="-127"/>
              <a:ea typeface="Batang" panose="02030600000101010101" pitchFamily="18" charset="-127"/>
              <a:cs typeface="+mj-cs"/>
            </a:endParaRPr>
          </a:p>
          <a:p>
            <a:pPr marR="0" lvl="0">
              <a:lnSpc>
                <a:spcPct val="90000"/>
              </a:lnSpc>
              <a:spcBef>
                <a:spcPct val="0"/>
              </a:spcBef>
              <a:spcAft>
                <a:spcPts val="600"/>
              </a:spcAft>
            </a:pPr>
            <a:endParaRPr lang="en-US" sz="4000" b="1" spc="-100" dirty="0">
              <a:effectLst/>
              <a:latin typeface="Batang" panose="02030600000101010101" pitchFamily="18" charset="-127"/>
              <a:ea typeface="Batang" panose="02030600000101010101" pitchFamily="18" charset="-127"/>
              <a:cs typeface="+mj-cs"/>
            </a:endParaRPr>
          </a:p>
        </p:txBody>
      </p:sp>
      <p:cxnSp>
        <p:nvCxnSpPr>
          <p:cNvPr id="26" name="Straight Connector 25">
            <a:extLst>
              <a:ext uri="{FF2B5EF4-FFF2-40B4-BE49-F238E27FC236}">
                <a16:creationId xmlns:a16="http://schemas.microsoft.com/office/drawing/2014/main" id="{4B706659-8817-44F5-87F5-B7804F1CBE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6286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E7E0E66-59D6-4A3A-B1A2-84B9078432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419600"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64F6F91-27E3-4BF5-9BD7-E5923D27CC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1" y="571500"/>
            <a:ext cx="110489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868351A-E425-3DE3-733D-643B51C3414F}"/>
              </a:ext>
            </a:extLst>
          </p:cNvPr>
          <p:cNvSpPr txBox="1"/>
          <p:nvPr/>
        </p:nvSpPr>
        <p:spPr>
          <a:xfrm>
            <a:off x="5112620" y="1081354"/>
            <a:ext cx="2362883" cy="379977"/>
          </a:xfrm>
          <a:prstGeom prst="rect">
            <a:avLst/>
          </a:prstGeom>
          <a:noFill/>
        </p:spPr>
        <p:txBody>
          <a:bodyPr wrap="square" rtlCol="0">
            <a:spAutoFit/>
          </a:bodyPr>
          <a:lstStyle/>
          <a:p>
            <a:pPr defTabSz="932688"/>
            <a:r>
              <a:rPr lang="en-US" sz="1836" b="1" kern="1200" dirty="0">
                <a:solidFill>
                  <a:schemeClr val="tx1"/>
                </a:solidFill>
                <a:latin typeface="Roboto Light" panose="02000000000000000000" pitchFamily="2" charset="0"/>
                <a:ea typeface="Roboto Light" panose="02000000000000000000" pitchFamily="2" charset="0"/>
                <a:cs typeface="+mn-cs"/>
              </a:rPr>
              <a:t>Describe a</a:t>
            </a:r>
            <a:r>
              <a:rPr lang="en-US" sz="1836" b="1" kern="1200" dirty="0">
                <a:solidFill>
                  <a:schemeClr val="accent1"/>
                </a:solidFill>
                <a:latin typeface="Roboto Light" panose="02000000000000000000" pitchFamily="2" charset="0"/>
                <a:ea typeface="Roboto Light" panose="02000000000000000000" pitchFamily="2" charset="0"/>
                <a:cs typeface="+mn-cs"/>
              </a:rPr>
              <a:t> </a:t>
            </a:r>
            <a:r>
              <a:rPr lang="en-US" sz="1836" b="1" kern="1200" dirty="0">
                <a:solidFill>
                  <a:schemeClr val="accent1"/>
                </a:solidFill>
                <a:latin typeface="Roboto Light" panose="02000000000000000000" pitchFamily="2" charset="0"/>
                <a:ea typeface="Roboto Light" panose="02000000000000000000" pitchFamily="2" charset="0"/>
              </a:rPr>
              <a:t>problem</a:t>
            </a:r>
            <a:endParaRPr lang="en-US" b="1" dirty="0">
              <a:solidFill>
                <a:schemeClr val="accent1"/>
              </a:solidFill>
              <a:latin typeface="Roboto Light" panose="02000000000000000000" pitchFamily="2" charset="0"/>
              <a:ea typeface="Roboto Light" panose="02000000000000000000" pitchFamily="2" charset="0"/>
            </a:endParaRPr>
          </a:p>
        </p:txBody>
      </p:sp>
      <p:sp>
        <p:nvSpPr>
          <p:cNvPr id="4" name="TextBox 3">
            <a:extLst>
              <a:ext uri="{FF2B5EF4-FFF2-40B4-BE49-F238E27FC236}">
                <a16:creationId xmlns:a16="http://schemas.microsoft.com/office/drawing/2014/main" id="{147E65CC-1598-7A61-87C4-181BFFDA78E7}"/>
              </a:ext>
            </a:extLst>
          </p:cNvPr>
          <p:cNvSpPr txBox="1"/>
          <p:nvPr/>
        </p:nvSpPr>
        <p:spPr>
          <a:xfrm>
            <a:off x="5147996" y="1809115"/>
            <a:ext cx="4940081" cy="379977"/>
          </a:xfrm>
          <a:prstGeom prst="rect">
            <a:avLst/>
          </a:prstGeom>
          <a:noFill/>
        </p:spPr>
        <p:txBody>
          <a:bodyPr wrap="square" rtlCol="0">
            <a:spAutoFit/>
          </a:bodyPr>
          <a:lstStyle/>
          <a:p>
            <a:pPr defTabSz="932688"/>
            <a:r>
              <a:rPr lang="en-US" sz="1836" b="1" kern="1200" dirty="0">
                <a:solidFill>
                  <a:schemeClr val="tx1"/>
                </a:solidFill>
                <a:latin typeface="Roboto Light" panose="02000000000000000000" pitchFamily="2" charset="0"/>
                <a:ea typeface="Roboto Light" panose="02000000000000000000" pitchFamily="2" charset="0"/>
                <a:cs typeface="+mn-cs"/>
              </a:rPr>
              <a:t>Provide</a:t>
            </a:r>
            <a:r>
              <a:rPr lang="en-US" sz="1836" b="1" kern="1200" dirty="0">
                <a:solidFill>
                  <a:schemeClr val="accent1"/>
                </a:solidFill>
                <a:latin typeface="Roboto Light" panose="02000000000000000000" pitchFamily="2" charset="0"/>
                <a:ea typeface="Roboto Light" panose="02000000000000000000" pitchFamily="2" charset="0"/>
                <a:cs typeface="+mn-cs"/>
              </a:rPr>
              <a:t> evidence </a:t>
            </a:r>
            <a:r>
              <a:rPr lang="en-US" sz="1836" b="1" kern="1200" dirty="0">
                <a:solidFill>
                  <a:schemeClr val="tx1"/>
                </a:solidFill>
                <a:latin typeface="Roboto Light" panose="02000000000000000000" pitchFamily="2" charset="0"/>
                <a:ea typeface="Roboto Light" panose="02000000000000000000" pitchFamily="2" charset="0"/>
                <a:cs typeface="+mn-cs"/>
              </a:rPr>
              <a:t>there really IS a problem</a:t>
            </a:r>
            <a:endParaRPr lang="en-US" b="1" dirty="0">
              <a:latin typeface="Roboto Light" panose="02000000000000000000" pitchFamily="2" charset="0"/>
              <a:ea typeface="Roboto Light" panose="02000000000000000000" pitchFamily="2" charset="0"/>
            </a:endParaRPr>
          </a:p>
        </p:txBody>
      </p:sp>
      <p:sp>
        <p:nvSpPr>
          <p:cNvPr id="6" name="TextBox 5">
            <a:extLst>
              <a:ext uri="{FF2B5EF4-FFF2-40B4-BE49-F238E27FC236}">
                <a16:creationId xmlns:a16="http://schemas.microsoft.com/office/drawing/2014/main" id="{59798243-CA12-B4CE-4548-4A8A1BD7BD14}"/>
              </a:ext>
            </a:extLst>
          </p:cNvPr>
          <p:cNvSpPr txBox="1"/>
          <p:nvPr/>
        </p:nvSpPr>
        <p:spPr>
          <a:xfrm>
            <a:off x="5152354" y="3287310"/>
            <a:ext cx="5963754" cy="379977"/>
          </a:xfrm>
          <a:prstGeom prst="rect">
            <a:avLst/>
          </a:prstGeom>
          <a:noFill/>
        </p:spPr>
        <p:txBody>
          <a:bodyPr wrap="square" rtlCol="0">
            <a:spAutoFit/>
          </a:bodyPr>
          <a:lstStyle/>
          <a:p>
            <a:pPr defTabSz="932688"/>
            <a:r>
              <a:rPr lang="en-US" sz="1836" b="1" kern="1200" dirty="0">
                <a:solidFill>
                  <a:schemeClr val="accent1"/>
                </a:solidFill>
                <a:latin typeface="Roboto Light" panose="02000000000000000000" pitchFamily="2" charset="0"/>
                <a:ea typeface="Roboto Light" panose="02000000000000000000" pitchFamily="2" charset="0"/>
                <a:cs typeface="+mn-cs"/>
              </a:rPr>
              <a:t>Define/explain </a:t>
            </a:r>
            <a:r>
              <a:rPr lang="en-US" sz="1836" b="1" kern="1200" dirty="0">
                <a:solidFill>
                  <a:schemeClr val="tx1"/>
                </a:solidFill>
                <a:latin typeface="Roboto Light" panose="02000000000000000000" pitchFamily="2" charset="0"/>
                <a:ea typeface="Roboto Light" panose="02000000000000000000" pitchFamily="2" charset="0"/>
                <a:cs typeface="+mn-cs"/>
              </a:rPr>
              <a:t>important or potentially confusing terms </a:t>
            </a:r>
            <a:endParaRPr lang="en-US" b="1" dirty="0">
              <a:latin typeface="Roboto Light" panose="02000000000000000000" pitchFamily="2" charset="0"/>
              <a:ea typeface="Roboto Light" panose="02000000000000000000" pitchFamily="2" charset="0"/>
            </a:endParaRPr>
          </a:p>
        </p:txBody>
      </p:sp>
      <p:sp>
        <p:nvSpPr>
          <p:cNvPr id="8" name="TextBox 7">
            <a:extLst>
              <a:ext uri="{FF2B5EF4-FFF2-40B4-BE49-F238E27FC236}">
                <a16:creationId xmlns:a16="http://schemas.microsoft.com/office/drawing/2014/main" id="{1BEDDEC7-BFB7-A2F2-2B83-30379022A1AD}"/>
              </a:ext>
            </a:extLst>
          </p:cNvPr>
          <p:cNvSpPr txBox="1"/>
          <p:nvPr/>
        </p:nvSpPr>
        <p:spPr>
          <a:xfrm>
            <a:off x="4831642" y="4266593"/>
            <a:ext cx="4126849" cy="939873"/>
          </a:xfrm>
          <a:prstGeom prst="rect">
            <a:avLst/>
          </a:prstGeom>
          <a:noFill/>
          <a:ln>
            <a:solidFill>
              <a:schemeClr val="accent5"/>
            </a:solidFill>
          </a:ln>
        </p:spPr>
        <p:txBody>
          <a:bodyPr wrap="square" rtlCol="0">
            <a:spAutoFit/>
          </a:bodyPr>
          <a:lstStyle/>
          <a:p>
            <a:pPr defTabSz="932688"/>
            <a:r>
              <a:rPr lang="en-US" sz="1836" b="1" dirty="0">
                <a:latin typeface="Roboto Light" panose="02000000000000000000" pitchFamily="2" charset="0"/>
                <a:ea typeface="Roboto Light" panose="02000000000000000000" pitchFamily="2" charset="0"/>
              </a:rPr>
              <a:t>1. Summarize the purpose or the aim of the paper </a:t>
            </a:r>
            <a:endParaRPr lang="en-US" sz="2000" b="1" dirty="0">
              <a:latin typeface="Roboto Light" panose="02000000000000000000" pitchFamily="2" charset="0"/>
              <a:ea typeface="Roboto Light" panose="02000000000000000000" pitchFamily="2" charset="0"/>
            </a:endParaRPr>
          </a:p>
          <a:p>
            <a:pPr defTabSz="932688"/>
            <a:r>
              <a:rPr lang="en-US" sz="1836" b="1" kern="1200" dirty="0">
                <a:solidFill>
                  <a:schemeClr val="tx1"/>
                </a:solidFill>
                <a:latin typeface="Roboto Light" panose="02000000000000000000" pitchFamily="2" charset="0"/>
                <a:ea typeface="Roboto Light" panose="02000000000000000000" pitchFamily="2" charset="0"/>
                <a:cs typeface="+mn-cs"/>
              </a:rPr>
              <a:t>2. Provide a roadmap for your reader</a:t>
            </a:r>
            <a:r>
              <a:rPr lang="en-US" sz="1836" b="1" kern="1200" dirty="0">
                <a:solidFill>
                  <a:schemeClr val="tx1"/>
                </a:solidFill>
                <a:latin typeface="Roboto Light" panose="02000000000000000000" pitchFamily="2" charset="0"/>
                <a:ea typeface="Roboto Light" panose="02000000000000000000" pitchFamily="2" charset="0"/>
                <a:cs typeface="+mn-cs"/>
                <a:sym typeface="Wingdings" panose="05000000000000000000" pitchFamily="2" charset="2"/>
              </a:rPr>
              <a:t></a:t>
            </a:r>
            <a:endParaRPr lang="en-US" b="1" dirty="0">
              <a:latin typeface="Roboto Light" panose="02000000000000000000" pitchFamily="2" charset="0"/>
              <a:ea typeface="Roboto Light" panose="02000000000000000000" pitchFamily="2" charset="0"/>
            </a:endParaRPr>
          </a:p>
        </p:txBody>
      </p:sp>
      <p:sp>
        <p:nvSpPr>
          <p:cNvPr id="10" name="TextBox 9">
            <a:extLst>
              <a:ext uri="{FF2B5EF4-FFF2-40B4-BE49-F238E27FC236}">
                <a16:creationId xmlns:a16="http://schemas.microsoft.com/office/drawing/2014/main" id="{8C3E38BA-D5C3-EEAB-2844-D8A34032A343}"/>
              </a:ext>
            </a:extLst>
          </p:cNvPr>
          <p:cNvSpPr txBox="1"/>
          <p:nvPr/>
        </p:nvSpPr>
        <p:spPr>
          <a:xfrm>
            <a:off x="9109011" y="4119066"/>
            <a:ext cx="2157617" cy="1234925"/>
          </a:xfrm>
          <a:prstGeom prst="rect">
            <a:avLst/>
          </a:prstGeom>
          <a:solidFill>
            <a:schemeClr val="accent5"/>
          </a:solidFill>
        </p:spPr>
        <p:txBody>
          <a:bodyPr wrap="square" rtlCol="0">
            <a:spAutoFit/>
          </a:bodyPr>
          <a:lstStyle/>
          <a:p>
            <a:pPr algn="ctr" defTabSz="932688"/>
            <a:endParaRPr lang="en-US" sz="1836" kern="1200" dirty="0">
              <a:solidFill>
                <a:schemeClr val="tx1"/>
              </a:solidFill>
              <a:latin typeface="+mn-lt"/>
              <a:ea typeface="+mn-ea"/>
              <a:cs typeface="+mn-cs"/>
            </a:endParaRPr>
          </a:p>
          <a:p>
            <a:pPr algn="ctr" defTabSz="932688"/>
            <a:r>
              <a:rPr lang="en-US" sz="1836" kern="1200" dirty="0">
                <a:solidFill>
                  <a:schemeClr val="tx1"/>
                </a:solidFill>
                <a:latin typeface="+mn-lt"/>
                <a:ea typeface="+mn-ea"/>
                <a:cs typeface="+mn-cs"/>
              </a:rPr>
              <a:t>PURPOSE/THESIS </a:t>
            </a:r>
          </a:p>
          <a:p>
            <a:pPr algn="ctr" defTabSz="932688"/>
            <a:r>
              <a:rPr lang="en-US" sz="1836" kern="1200" dirty="0">
                <a:solidFill>
                  <a:schemeClr val="tx1"/>
                </a:solidFill>
                <a:latin typeface="+mn-lt"/>
                <a:ea typeface="+mn-ea"/>
                <a:cs typeface="+mn-cs"/>
              </a:rPr>
              <a:t>STATEMENT</a:t>
            </a:r>
          </a:p>
          <a:p>
            <a:pPr algn="ctr"/>
            <a:endParaRPr lang="en-US" dirty="0"/>
          </a:p>
        </p:txBody>
      </p:sp>
      <p:sp>
        <p:nvSpPr>
          <p:cNvPr id="13" name="TextBox 12">
            <a:extLst>
              <a:ext uri="{FF2B5EF4-FFF2-40B4-BE49-F238E27FC236}">
                <a16:creationId xmlns:a16="http://schemas.microsoft.com/office/drawing/2014/main" id="{46AE9EC4-7695-47FA-8551-DFDC3701C0E7}"/>
              </a:ext>
            </a:extLst>
          </p:cNvPr>
          <p:cNvSpPr txBox="1"/>
          <p:nvPr/>
        </p:nvSpPr>
        <p:spPr>
          <a:xfrm>
            <a:off x="5147996" y="2529797"/>
            <a:ext cx="6374030" cy="379977"/>
          </a:xfrm>
          <a:prstGeom prst="rect">
            <a:avLst/>
          </a:prstGeom>
          <a:noFill/>
        </p:spPr>
        <p:txBody>
          <a:bodyPr wrap="square" rtlCol="0">
            <a:spAutoFit/>
          </a:bodyPr>
          <a:lstStyle/>
          <a:p>
            <a:pPr defTabSz="932688"/>
            <a:r>
              <a:rPr lang="en-US" sz="1836" b="1" kern="1200" dirty="0">
                <a:solidFill>
                  <a:schemeClr val="tx1"/>
                </a:solidFill>
                <a:latin typeface="Roboto Light" panose="02000000000000000000" pitchFamily="2" charset="0"/>
                <a:ea typeface="Roboto Light" panose="02000000000000000000" pitchFamily="2" charset="0"/>
                <a:cs typeface="+mn-cs"/>
              </a:rPr>
              <a:t>Explain </a:t>
            </a:r>
            <a:r>
              <a:rPr lang="en-US" sz="1836" b="1" kern="1200" dirty="0">
                <a:solidFill>
                  <a:schemeClr val="accent1"/>
                </a:solidFill>
                <a:latin typeface="Roboto Light" panose="02000000000000000000" pitchFamily="2" charset="0"/>
                <a:ea typeface="Roboto Light" panose="02000000000000000000" pitchFamily="2" charset="0"/>
              </a:rPr>
              <a:t>why it </a:t>
            </a:r>
            <a:r>
              <a:rPr lang="en-US" sz="1836" b="1" dirty="0">
                <a:solidFill>
                  <a:schemeClr val="accent1"/>
                </a:solidFill>
              </a:rPr>
              <a:t>matters</a:t>
            </a:r>
            <a:r>
              <a:rPr lang="en-US" sz="1836" b="1" kern="1200" dirty="0">
                <a:solidFill>
                  <a:schemeClr val="accent1"/>
                </a:solidFill>
                <a:latin typeface="Roboto Light" panose="02000000000000000000" pitchFamily="2" charset="0"/>
                <a:ea typeface="Roboto Light" panose="02000000000000000000" pitchFamily="2" charset="0"/>
              </a:rPr>
              <a:t> </a:t>
            </a:r>
            <a:r>
              <a:rPr lang="en-US" sz="1836" b="1" kern="1200" dirty="0">
                <a:solidFill>
                  <a:schemeClr val="tx1"/>
                </a:solidFill>
                <a:latin typeface="Roboto Light" panose="02000000000000000000" pitchFamily="2" charset="0"/>
                <a:ea typeface="Roboto Light" panose="02000000000000000000" pitchFamily="2" charset="0"/>
                <a:cs typeface="+mn-cs"/>
              </a:rPr>
              <a:t>(UN Sustainable Development Goals)</a:t>
            </a:r>
            <a:endParaRPr lang="en-US" b="1" dirty="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738899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8" grpId="0" animBg="1"/>
      <p:bldP spid="10" grpId="0" animBg="1"/>
      <p:bldP spid="13" grpId="0"/>
    </p:bldLst>
  </p:timing>
</p:sld>
</file>

<file path=ppt/theme/theme1.xml><?xml version="1.0" encoding="utf-8"?>
<a:theme xmlns:a="http://schemas.openxmlformats.org/drawingml/2006/main" name="AlignmentVTI">
  <a:themeElements>
    <a:clrScheme name="AnalogousFromLightSeedLeftStep">
      <a:dk1>
        <a:srgbClr val="000000"/>
      </a:dk1>
      <a:lt1>
        <a:srgbClr val="FFFFFF"/>
      </a:lt1>
      <a:dk2>
        <a:srgbClr val="22363C"/>
      </a:dk2>
      <a:lt2>
        <a:srgbClr val="E6E8E2"/>
      </a:lt2>
      <a:accent1>
        <a:srgbClr val="9E75E7"/>
      </a:accent1>
      <a:accent2>
        <a:srgbClr val="565FE2"/>
      </a:accent2>
      <a:accent3>
        <a:srgbClr val="6EA8E6"/>
      </a:accent3>
      <a:accent4>
        <a:srgbClr val="40B3C0"/>
      </a:accent4>
      <a:accent5>
        <a:srgbClr val="47B593"/>
      </a:accent5>
      <a:accent6>
        <a:srgbClr val="42B862"/>
      </a:accent6>
      <a:hlink>
        <a:srgbClr val="768A53"/>
      </a:hlink>
      <a:folHlink>
        <a:srgbClr val="7F7F7F"/>
      </a:folHlink>
    </a:clrScheme>
    <a:fontScheme name="Custom 1">
      <a:majorFont>
        <a:latin typeface="Bata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ignmentVTI" id="{606D7720-FAA0-4ADC-B967-3239DA8ECA1A}" vid="{10074623-6FCC-4A3C-AAA5-58644BD8FF1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FFFE4C95FF11479EF80C9D4DA01FA1" ma:contentTypeVersion="16" ma:contentTypeDescription="Create a new document." ma:contentTypeScope="" ma:versionID="31d8a7334e6b73adfe0410359aa5a9c1">
  <xsd:schema xmlns:xsd="http://www.w3.org/2001/XMLSchema" xmlns:xs="http://www.w3.org/2001/XMLSchema" xmlns:p="http://schemas.microsoft.com/office/2006/metadata/properties" xmlns:ns2="1c6cb2a3-0935-49f2-9aaa-d17c0b49e5b8" xmlns:ns3="e752fc1a-3363-4f31-ae99-74d4d29f6e67" targetNamespace="http://schemas.microsoft.com/office/2006/metadata/properties" ma:root="true" ma:fieldsID="9cbb51033023d32a124e470dd2ab2d98" ns2:_="" ns3:_="">
    <xsd:import namespace="1c6cb2a3-0935-49f2-9aaa-d17c0b49e5b8"/>
    <xsd:import namespace="e752fc1a-3363-4f31-ae99-74d4d29f6e67"/>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3:SharedWithUsers" minOccurs="0"/>
                <xsd:element ref="ns3:SharedWithDetails" minOccurs="0"/>
                <xsd:element ref="ns2:Cre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6cb2a3-0935-49f2-9aaa-d17c0b49e5b8"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c8141d8c-7907-4dd1-8b40-8f202ff6e012"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Creation" ma:index="21" nillable="true" ma:displayName="Creation" ma:format="DateTime" ma:internalName="Creation">
      <xsd:simpleType>
        <xsd:restriction base="dms:DateTim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52fc1a-3363-4f31-ae99-74d4d29f6e67"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3382824f-1730-4d19-9108-0de59065231b}" ma:internalName="TaxCatchAll" ma:showField="CatchAllData" ma:web="e752fc1a-3363-4f31-ae99-74d4d29f6e6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reation xmlns="1c6cb2a3-0935-49f2-9aaa-d17c0b49e5b8" xsi:nil="true"/>
    <lcf76f155ced4ddcb4097134ff3c332f xmlns="1c6cb2a3-0935-49f2-9aaa-d17c0b49e5b8">
      <Terms xmlns="http://schemas.microsoft.com/office/infopath/2007/PartnerControls"/>
    </lcf76f155ced4ddcb4097134ff3c332f>
    <TaxCatchAll xmlns="e752fc1a-3363-4f31-ae99-74d4d29f6e67" xsi:nil="true"/>
  </documentManagement>
</p:properties>
</file>

<file path=customXml/itemProps1.xml><?xml version="1.0" encoding="utf-8"?>
<ds:datastoreItem xmlns:ds="http://schemas.openxmlformats.org/officeDocument/2006/customXml" ds:itemID="{6D025AE2-BB7D-469F-912F-E75034F8B95D}"/>
</file>

<file path=customXml/itemProps2.xml><?xml version="1.0" encoding="utf-8"?>
<ds:datastoreItem xmlns:ds="http://schemas.openxmlformats.org/officeDocument/2006/customXml" ds:itemID="{252EADEA-A28B-4F29-A902-4189970287C0}"/>
</file>

<file path=customXml/itemProps3.xml><?xml version="1.0" encoding="utf-8"?>
<ds:datastoreItem xmlns:ds="http://schemas.openxmlformats.org/officeDocument/2006/customXml" ds:itemID="{39A41987-029E-40A5-AC12-AC1C5AA368D0}"/>
</file>

<file path=docProps/app.xml><?xml version="1.0" encoding="utf-8"?>
<Properties xmlns="http://schemas.openxmlformats.org/officeDocument/2006/extended-properties" xmlns:vt="http://schemas.openxmlformats.org/officeDocument/2006/docPropsVTypes">
  <TotalTime>220</TotalTime>
  <Words>1707</Words>
  <Application>Microsoft Office PowerPoint</Application>
  <PresentationFormat>Widescreen</PresentationFormat>
  <Paragraphs>187</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Batang</vt:lpstr>
      <vt:lpstr>Arial</vt:lpstr>
      <vt:lpstr>Avenir Next LT Pro Light</vt:lpstr>
      <vt:lpstr>Calibri</vt:lpstr>
      <vt:lpstr>Courier New</vt:lpstr>
      <vt:lpstr>Lato</vt:lpstr>
      <vt:lpstr>Roboto</vt:lpstr>
      <vt:lpstr>Roboto Light</vt:lpstr>
      <vt:lpstr>Wingdings</vt:lpstr>
      <vt:lpstr>AlignmentVTI</vt:lpstr>
      <vt:lpstr>Comparison Paper</vt:lpstr>
      <vt:lpstr>Agenda </vt:lpstr>
      <vt:lpstr>Writing Intensive Course</vt:lpstr>
      <vt:lpstr>Comparison Paper </vt:lpstr>
      <vt:lpstr>Timeline</vt:lpstr>
      <vt:lpstr>Comparison Paper Structure</vt:lpstr>
      <vt:lpstr>A note about...</vt:lpstr>
      <vt:lpstr>Organizing</vt:lpstr>
      <vt:lpstr>PowerPoint Presentation</vt:lpstr>
      <vt:lpstr>PowerPoint Presentation</vt:lpstr>
      <vt:lpstr>PowerPoint Presentation</vt:lpstr>
      <vt:lpstr>PowerPoint Presentation</vt:lpstr>
      <vt:lpstr>Assignments</vt:lpstr>
      <vt:lpstr>Assignment 1</vt:lpstr>
      <vt:lpstr>Assignment 2a</vt:lpstr>
      <vt:lpstr>Assignment 2a</vt:lpstr>
      <vt:lpstr>Assignment 2a peer feedback</vt:lpstr>
      <vt:lpstr>Assignment 3</vt:lpstr>
      <vt:lpstr>Assignment 3</vt:lpstr>
      <vt:lpstr>Assignment 3 peer feedback</vt:lpstr>
      <vt:lpstr>Assignment 4</vt:lpstr>
      <vt:lpstr>Assignment 4 peer feedback</vt:lpstr>
      <vt:lpstr>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Comparison Paper</dc:title>
  <dc:creator>Croskey, Olivia</dc:creator>
  <cp:lastModifiedBy>Joy Ellen Hoffman (jehoffmn)</cp:lastModifiedBy>
  <cp:revision>164</cp:revision>
  <dcterms:created xsi:type="dcterms:W3CDTF">2024-01-09T14:54:23Z</dcterms:created>
  <dcterms:modified xsi:type="dcterms:W3CDTF">2024-08-04T21:00:04Z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0x01010064FFFE4C95FF11479EF80C9D4DA01FA1</vt:lpwstr>
  </property>
</Properties>
</file>